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24"/>
  </p:notesMasterIdLst>
  <p:sldIdLst>
    <p:sldId id="257" r:id="rId5"/>
    <p:sldId id="258" r:id="rId6"/>
    <p:sldId id="269" r:id="rId7"/>
    <p:sldId id="259" r:id="rId8"/>
    <p:sldId id="276" r:id="rId9"/>
    <p:sldId id="278" r:id="rId10"/>
    <p:sldId id="260" r:id="rId11"/>
    <p:sldId id="263" r:id="rId12"/>
    <p:sldId id="267" r:id="rId13"/>
    <p:sldId id="275" r:id="rId14"/>
    <p:sldId id="272" r:id="rId15"/>
    <p:sldId id="273" r:id="rId16"/>
    <p:sldId id="262" r:id="rId17"/>
    <p:sldId id="270" r:id="rId18"/>
    <p:sldId id="277" r:id="rId19"/>
    <p:sldId id="274" r:id="rId20"/>
    <p:sldId id="271" r:id="rId21"/>
    <p:sldId id="264" r:id="rId22"/>
    <p:sldId id="266" r:id="rId23"/>
  </p:sldIdLst>
  <p:sldSz cx="9144000" cy="5143500" type="screen16x9"/>
  <p:notesSz cx="6858000" cy="9144000"/>
  <p:embeddedFontLst>
    <p:embeddedFont>
      <p:font typeface="Trebuchet MS" pitchFamily="34" charset="0"/>
      <p:regular r:id="rId25"/>
      <p:bold r:id="rId26"/>
      <p:italic r:id="rId27"/>
      <p:boldItalic r:id="rId28"/>
    </p:embeddedFont>
    <p:embeddedFont>
      <p:font typeface="Caveat" charset="0"/>
      <p:regular r:id="rId29"/>
      <p:bold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4890" autoAdjust="0"/>
    <p:restoredTop sz="94660"/>
  </p:normalViewPr>
  <p:slideViewPr>
    <p:cSldViewPr snapToGrid="0">
      <p:cViewPr>
        <p:scale>
          <a:sx n="100" d="100"/>
          <a:sy n="100" d="100"/>
        </p:scale>
        <p:origin x="-979" y="-283"/>
      </p:cViewPr>
      <p:guideLst>
        <p:guide orient="horz" pos="162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19481A05A6" userId="fd9b8aa6-8e54-4e33-8be1-301bb26c9a82" providerId="ADAL" clId="{09AE219D-E769-4CF8-B669-C13CFE2429E2}"/>
    <pc:docChg chg="custSel modSld">
      <pc:chgData name="19481A05A6" userId="fd9b8aa6-8e54-4e33-8be1-301bb26c9a82" providerId="ADAL" clId="{09AE219D-E769-4CF8-B669-C13CFE2429E2}" dt="2022-02-10T05:48:22.277" v="33" actId="27636"/>
      <pc:docMkLst>
        <pc:docMk/>
      </pc:docMkLst>
      <pc:sldChg chg="modSp mod">
        <pc:chgData name="19481A05A6" userId="fd9b8aa6-8e54-4e33-8be1-301bb26c9a82" providerId="ADAL" clId="{09AE219D-E769-4CF8-B669-C13CFE2429E2}" dt="2022-02-10T05:48:15.477" v="31" actId="2710"/>
        <pc:sldMkLst>
          <pc:docMk/>
          <pc:sldMk cId="0" sldId="257"/>
        </pc:sldMkLst>
        <pc:spChg chg="mod">
          <ac:chgData name="19481A05A6" userId="fd9b8aa6-8e54-4e33-8be1-301bb26c9a82" providerId="ADAL" clId="{09AE219D-E769-4CF8-B669-C13CFE2429E2}" dt="2022-02-10T05:48:15.477" v="31" actId="2710"/>
          <ac:spMkLst>
            <pc:docMk/>
            <pc:sldMk cId="0" sldId="257"/>
            <ac:spMk id="63" creationId="{00000000-0000-0000-0000-000000000000}"/>
          </ac:spMkLst>
        </pc:spChg>
        <pc:spChg chg="mod">
          <ac:chgData name="19481A05A6" userId="fd9b8aa6-8e54-4e33-8be1-301bb26c9a82" providerId="ADAL" clId="{09AE219D-E769-4CF8-B669-C13CFE2429E2}" dt="2022-02-10T05:47:20.816" v="13" actId="14100"/>
          <ac:spMkLst>
            <pc:docMk/>
            <pc:sldMk cId="0" sldId="257"/>
            <ac:spMk id="64" creationId="{00000000-0000-0000-0000-000000000000}"/>
          </ac:spMkLst>
        </pc:spChg>
      </pc:sldChg>
      <pc:sldChg chg="modSp mod">
        <pc:chgData name="19481A05A6" userId="fd9b8aa6-8e54-4e33-8be1-301bb26c9a82" providerId="ADAL" clId="{09AE219D-E769-4CF8-B669-C13CFE2429E2}" dt="2022-02-10T05:13:10.849" v="11" actId="20577"/>
        <pc:sldMkLst>
          <pc:docMk/>
          <pc:sldMk cId="0" sldId="260"/>
        </pc:sldMkLst>
        <pc:spChg chg="mod">
          <ac:chgData name="19481A05A6" userId="fd9b8aa6-8e54-4e33-8be1-301bb26c9a82" providerId="ADAL" clId="{09AE219D-E769-4CF8-B669-C13CFE2429E2}" dt="2022-02-10T05:13:10.849" v="11" actId="20577"/>
          <ac:spMkLst>
            <pc:docMk/>
            <pc:sldMk cId="0" sldId="260"/>
            <ac:spMk id="83" creationId="{00000000-0000-0000-0000-000000000000}"/>
          </ac:spMkLst>
        </pc:spChg>
      </pc:sldChg>
      <pc:sldChg chg="modSp mod">
        <pc:chgData name="19481A05A6" userId="fd9b8aa6-8e54-4e33-8be1-301bb26c9a82" providerId="ADAL" clId="{09AE219D-E769-4CF8-B669-C13CFE2429E2}" dt="2022-02-10T05:48:22.277" v="33" actId="27636"/>
        <pc:sldMkLst>
          <pc:docMk/>
          <pc:sldMk cId="0" sldId="266"/>
        </pc:sldMkLst>
        <pc:spChg chg="mod">
          <ac:chgData name="19481A05A6" userId="fd9b8aa6-8e54-4e33-8be1-301bb26c9a82" providerId="ADAL" clId="{09AE219D-E769-4CF8-B669-C13CFE2429E2}" dt="2022-02-10T05:48:22.277" v="33" actId="27636"/>
          <ac:spMkLst>
            <pc:docMk/>
            <pc:sldMk cId="0" sldId="266"/>
            <ac:spMk id="122" creationId="{00000000-0000-0000-0000-000000000000}"/>
          </ac:spMkLst>
        </pc:spChg>
      </pc:sldChg>
    </pc:docChg>
  </pc:docChgLst>
</pc:chgInfo>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2.jpe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0e1bee9099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0e1bee9099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0e1bee90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0e1bee90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0e1bee9099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0e1bee9099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0e1bee909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10e1bee909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0e1bee909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0e1bee9099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0e1bee909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0e1bee909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0e1bee9099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0e1bee909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jpeg"/></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
        <p:cNvGrpSpPr/>
        <p:nvPr/>
      </p:nvGrpSpPr>
      <p:grpSpPr>
        <a:xfrm>
          <a:off x="0" y="0"/>
          <a:ext cx="0" cy="0"/>
          <a:chOff x="0" y="0"/>
          <a:chExt cx="0" cy="0"/>
        </a:xfrm>
      </p:grpSpPr>
      <p:sp>
        <p:nvSpPr>
          <p:cNvPr id="62" name="Google Shape;62;p14"/>
          <p:cNvSpPr txBox="1">
            <a:spLocks noGrp="1"/>
          </p:cNvSpPr>
          <p:nvPr>
            <p:ph type="ctrTitle"/>
          </p:nvPr>
        </p:nvSpPr>
        <p:spPr>
          <a:xfrm>
            <a:off x="318575" y="1815049"/>
            <a:ext cx="8520600" cy="1062019"/>
          </a:xfrm>
          <a:prstGeom prst="rect">
            <a:avLst/>
          </a:prstGeom>
        </p:spPr>
        <p:txBody>
          <a:bodyPr spcFirstLastPara="1" wrap="square" lIns="91425" tIns="91425" rIns="91425" bIns="91425" anchor="b" anchorCtr="0">
            <a:normAutofit/>
          </a:bodyPr>
          <a:lstStyle/>
          <a:p>
            <a:pPr marL="0" marR="0" lvl="0" indent="0" algn="ctr" rtl="0">
              <a:lnSpc>
                <a:spcPct val="100000"/>
              </a:lnSpc>
              <a:spcBef>
                <a:spcPts val="0"/>
              </a:spcBef>
              <a:spcAft>
                <a:spcPts val="0"/>
              </a:spcAft>
              <a:buNone/>
            </a:pPr>
            <a:r>
              <a:rPr lang="en" dirty="0"/>
              <a:t> </a:t>
            </a:r>
            <a:r>
              <a:rPr lang="en" dirty="0" smtClean="0"/>
              <a:t>Mobile Healthcare</a:t>
            </a:r>
            <a:endParaRPr dirty="0"/>
          </a:p>
        </p:txBody>
      </p:sp>
      <p:sp>
        <p:nvSpPr>
          <p:cNvPr id="63" name="Google Shape;63;p14"/>
          <p:cNvSpPr txBox="1">
            <a:spLocks noGrp="1"/>
          </p:cNvSpPr>
          <p:nvPr>
            <p:ph type="subTitle" idx="1"/>
          </p:nvPr>
        </p:nvSpPr>
        <p:spPr>
          <a:xfrm>
            <a:off x="5363300" y="3090275"/>
            <a:ext cx="3780600" cy="1709400"/>
          </a:xfrm>
          <a:prstGeom prst="rect">
            <a:avLst/>
          </a:prstGeom>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en" b="1" dirty="0">
                <a:solidFill>
                  <a:schemeClr val="dk1"/>
                </a:solidFill>
              </a:rPr>
              <a:t>PRESENTED BY </a:t>
            </a:r>
            <a:r>
              <a:rPr lang="en" b="1" dirty="0" smtClean="0">
                <a:solidFill>
                  <a:schemeClr val="dk1"/>
                </a:solidFill>
              </a:rPr>
              <a:t>:</a:t>
            </a:r>
          </a:p>
          <a:p>
            <a:pPr marL="0" lvl="0" indent="0" algn="ctr" rtl="0">
              <a:spcBef>
                <a:spcPts val="0"/>
              </a:spcBef>
              <a:spcAft>
                <a:spcPts val="0"/>
              </a:spcAft>
              <a:buNone/>
            </a:pPr>
            <a:endParaRPr b="1" dirty="0">
              <a:solidFill>
                <a:schemeClr val="dk1"/>
              </a:solidFill>
            </a:endParaRPr>
          </a:p>
          <a:p>
            <a:pPr marL="0" lvl="0" indent="0" algn="l" rtl="0">
              <a:lnSpc>
                <a:spcPct val="120000"/>
              </a:lnSpc>
              <a:spcBef>
                <a:spcPts val="0"/>
              </a:spcBef>
              <a:spcAft>
                <a:spcPts val="0"/>
              </a:spcAft>
              <a:buNone/>
            </a:pPr>
            <a:r>
              <a:rPr lang="en-IN" sz="2800" dirty="0">
                <a:solidFill>
                  <a:schemeClr val="accent5">
                    <a:lumMod val="50000"/>
                  </a:schemeClr>
                </a:solidFill>
                <a:latin typeface="Trebuchet MS"/>
                <a:ea typeface="Trebuchet MS"/>
                <a:cs typeface="Trebuchet MS"/>
                <a:sym typeface="Trebuchet MS"/>
              </a:rPr>
              <a:t>K.V.S.N SAI TEJA 	19481A05A6</a:t>
            </a:r>
          </a:p>
          <a:p>
            <a:pPr marL="0" lvl="0" indent="0" algn="l" rtl="0">
              <a:lnSpc>
                <a:spcPct val="120000"/>
              </a:lnSpc>
              <a:spcBef>
                <a:spcPts val="0"/>
              </a:spcBef>
              <a:spcAft>
                <a:spcPts val="0"/>
              </a:spcAft>
              <a:buNone/>
            </a:pPr>
            <a:r>
              <a:rPr lang="en-IN" sz="2800" dirty="0">
                <a:solidFill>
                  <a:schemeClr val="accent5">
                    <a:lumMod val="50000"/>
                  </a:schemeClr>
                </a:solidFill>
                <a:latin typeface="Trebuchet MS"/>
                <a:ea typeface="Trebuchet MS"/>
                <a:cs typeface="Trebuchet MS"/>
                <a:sym typeface="Trebuchet MS"/>
              </a:rPr>
              <a:t>K.ESWAR DATTA 	19481A05C0</a:t>
            </a:r>
          </a:p>
          <a:p>
            <a:pPr marL="0" lvl="0" indent="0" algn="l" rtl="0">
              <a:lnSpc>
                <a:spcPct val="120000"/>
              </a:lnSpc>
              <a:spcBef>
                <a:spcPts val="0"/>
              </a:spcBef>
              <a:spcAft>
                <a:spcPts val="0"/>
              </a:spcAft>
              <a:buNone/>
            </a:pPr>
            <a:r>
              <a:rPr lang="en-IN" sz="2800" dirty="0">
                <a:solidFill>
                  <a:schemeClr val="accent5">
                    <a:lumMod val="50000"/>
                  </a:schemeClr>
                </a:solidFill>
                <a:latin typeface="Trebuchet MS"/>
                <a:ea typeface="Trebuchet MS"/>
                <a:cs typeface="Trebuchet MS"/>
                <a:sym typeface="Trebuchet MS"/>
              </a:rPr>
              <a:t>K.VENKAIAH 	19481A05B1</a:t>
            </a:r>
          </a:p>
          <a:p>
            <a:pPr marL="0" lvl="0" indent="0" algn="l" rtl="0">
              <a:lnSpc>
                <a:spcPct val="120000"/>
              </a:lnSpc>
              <a:spcBef>
                <a:spcPts val="0"/>
              </a:spcBef>
              <a:spcAft>
                <a:spcPts val="0"/>
              </a:spcAft>
              <a:buNone/>
            </a:pPr>
            <a:r>
              <a:rPr lang="en-IN" sz="2800" dirty="0">
                <a:solidFill>
                  <a:schemeClr val="accent5">
                    <a:lumMod val="50000"/>
                  </a:schemeClr>
                </a:solidFill>
                <a:latin typeface="Trebuchet MS"/>
                <a:ea typeface="Trebuchet MS"/>
                <a:cs typeface="Trebuchet MS"/>
                <a:sym typeface="Trebuchet MS"/>
              </a:rPr>
              <a:t>K.RAHUL 	</a:t>
            </a:r>
            <a:r>
              <a:rPr lang="en-IN" sz="2800" dirty="0" smtClean="0">
                <a:solidFill>
                  <a:schemeClr val="accent5">
                    <a:lumMod val="50000"/>
                  </a:schemeClr>
                </a:solidFill>
                <a:latin typeface="Trebuchet MS"/>
                <a:ea typeface="Trebuchet MS"/>
                <a:cs typeface="Trebuchet MS"/>
                <a:sym typeface="Trebuchet MS"/>
              </a:rPr>
              <a:t>                19481A0597</a:t>
            </a:r>
            <a:endParaRPr lang="en-IN" sz="2800" dirty="0">
              <a:solidFill>
                <a:schemeClr val="accent5">
                  <a:lumMod val="50000"/>
                </a:schemeClr>
              </a:solidFill>
              <a:latin typeface="Trebuchet MS"/>
              <a:ea typeface="Trebuchet MS"/>
              <a:cs typeface="Trebuchet MS"/>
              <a:sym typeface="Trebuchet MS"/>
            </a:endParaRPr>
          </a:p>
        </p:txBody>
      </p:sp>
      <p:sp>
        <p:nvSpPr>
          <p:cNvPr id="64" name="Google Shape;64;p14"/>
          <p:cNvSpPr txBox="1"/>
          <p:nvPr/>
        </p:nvSpPr>
        <p:spPr>
          <a:xfrm>
            <a:off x="216007" y="2947076"/>
            <a:ext cx="4355993" cy="196974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dirty="0"/>
              <a:t>UNDER GUIDANCE OF </a:t>
            </a:r>
            <a:r>
              <a:rPr lang="en" sz="1700" b="1" dirty="0" smtClean="0"/>
              <a:t>:</a:t>
            </a:r>
          </a:p>
          <a:p>
            <a:pPr marL="0" lvl="0" indent="0" algn="l" rtl="0">
              <a:spcBef>
                <a:spcPts val="0"/>
              </a:spcBef>
              <a:spcAft>
                <a:spcPts val="0"/>
              </a:spcAft>
              <a:buNone/>
            </a:pPr>
            <a:endParaRPr sz="1700" b="1" dirty="0"/>
          </a:p>
          <a:p>
            <a:pPr marL="0" lvl="0" indent="457200" algn="l" rtl="0">
              <a:spcBef>
                <a:spcPts val="0"/>
              </a:spcBef>
              <a:spcAft>
                <a:spcPts val="0"/>
              </a:spcAft>
              <a:buNone/>
            </a:pPr>
            <a:r>
              <a:rPr lang="en" sz="1700" b="1" dirty="0">
                <a:solidFill>
                  <a:srgbClr val="FF9900"/>
                </a:solidFill>
              </a:rPr>
              <a:t>Dr. K. BALA BRAHMESWARA </a:t>
            </a:r>
            <a:r>
              <a:rPr lang="en" sz="1700" b="1" dirty="0"/>
              <a:t>     </a:t>
            </a:r>
            <a:r>
              <a:rPr lang="en" sz="1700" b="1" dirty="0" smtClean="0"/>
              <a:t>  	</a:t>
            </a:r>
            <a:r>
              <a:rPr lang="en" sz="1100" b="1" dirty="0" smtClean="0">
                <a:solidFill>
                  <a:schemeClr val="accent4">
                    <a:lumMod val="75000"/>
                  </a:schemeClr>
                </a:solidFill>
              </a:rPr>
              <a:t>ASSISTANT PROFESSOR </a:t>
            </a:r>
          </a:p>
          <a:p>
            <a:pPr marL="0" lvl="0" indent="457200" algn="l" rtl="0">
              <a:spcBef>
                <a:spcPts val="0"/>
              </a:spcBef>
              <a:spcAft>
                <a:spcPts val="0"/>
              </a:spcAft>
              <a:buNone/>
            </a:pPr>
            <a:r>
              <a:rPr lang="en" sz="1100" b="1" dirty="0" smtClean="0">
                <a:solidFill>
                  <a:schemeClr val="accent4">
                    <a:lumMod val="75000"/>
                  </a:schemeClr>
                </a:solidFill>
              </a:rPr>
              <a:t>        Department of </a:t>
            </a:r>
            <a:r>
              <a:rPr lang="en" sz="1100" b="1" dirty="0">
                <a:solidFill>
                  <a:schemeClr val="accent4">
                    <a:lumMod val="75000"/>
                  </a:schemeClr>
                </a:solidFill>
              </a:rPr>
              <a:t>CSE</a:t>
            </a:r>
            <a:r>
              <a:rPr lang="en" sz="1000" b="1" dirty="0">
                <a:solidFill>
                  <a:schemeClr val="accent4">
                    <a:lumMod val="75000"/>
                  </a:schemeClr>
                </a:solidFill>
              </a:rPr>
              <a:t> , </a:t>
            </a:r>
            <a:r>
              <a:rPr lang="en" b="1" dirty="0" smtClean="0">
                <a:solidFill>
                  <a:schemeClr val="accent4">
                    <a:lumMod val="75000"/>
                  </a:schemeClr>
                </a:solidFill>
              </a:rPr>
              <a:t>M.Tech,PhD</a:t>
            </a:r>
            <a:r>
              <a:rPr lang="en" sz="1000" b="1" dirty="0">
                <a:solidFill>
                  <a:schemeClr val="accent4">
                    <a:lumMod val="75000"/>
                  </a:schemeClr>
                </a:solidFill>
              </a:rPr>
              <a:t>	</a:t>
            </a:r>
            <a:r>
              <a:rPr lang="en" sz="1700" b="1" dirty="0"/>
              <a:t>					</a:t>
            </a:r>
            <a:endParaRPr sz="1700" b="1" dirty="0"/>
          </a:p>
        </p:txBody>
      </p:sp>
      <p:sp>
        <p:nvSpPr>
          <p:cNvPr id="6" name="TextBox 5"/>
          <p:cNvSpPr txBox="1"/>
          <p:nvPr/>
        </p:nvSpPr>
        <p:spPr>
          <a:xfrm>
            <a:off x="116878" y="158129"/>
            <a:ext cx="8944620" cy="838691"/>
          </a:xfrm>
          <a:prstGeom prst="rect">
            <a:avLst/>
          </a:prstGeom>
          <a:noFill/>
        </p:spPr>
        <p:txBody>
          <a:bodyPr wrap="square" rtlCol="0">
            <a:spAutoFit/>
          </a:bodyPr>
          <a:lstStyle/>
          <a:p>
            <a:pPr lvl="0" algn="ctr">
              <a:lnSpc>
                <a:spcPct val="115000"/>
              </a:lnSpc>
            </a:pPr>
            <a:r>
              <a:rPr lang="en-US" sz="1600" b="1" dirty="0" smtClean="0">
                <a:solidFill>
                  <a:srgbClr val="1D3A00"/>
                </a:solidFill>
              </a:rPr>
              <a:t>    SESHADRI RAO GUDLAVALLERU </a:t>
            </a:r>
            <a:r>
              <a:rPr lang="en-US" sz="1600" b="1" dirty="0" smtClean="0">
                <a:solidFill>
                  <a:srgbClr val="1D3A00"/>
                </a:solidFill>
              </a:rPr>
              <a:t>ENGINEERING COLLEGE</a:t>
            </a:r>
          </a:p>
          <a:p>
            <a:pPr lvl="0" algn="ctr">
              <a:lnSpc>
                <a:spcPct val="115000"/>
              </a:lnSpc>
            </a:pPr>
            <a:r>
              <a:rPr lang="en-US" dirty="0" smtClean="0">
                <a:solidFill>
                  <a:srgbClr val="1D3A00"/>
                </a:solidFill>
              </a:rPr>
              <a:t>Department of Computer Science and Engineering</a:t>
            </a:r>
          </a:p>
          <a:p>
            <a:r>
              <a:rPr lang="en-IN" dirty="0" smtClean="0"/>
              <a:t> </a:t>
            </a:r>
            <a:endParaRPr lang="en-US" dirty="0"/>
          </a:p>
        </p:txBody>
      </p:sp>
      <p:pic>
        <p:nvPicPr>
          <p:cNvPr id="7" name="Google Shape;56;p13"/>
          <p:cNvPicPr preferRelativeResize="0"/>
          <p:nvPr/>
        </p:nvPicPr>
        <p:blipFill rotWithShape="1">
          <a:blip r:embed="rId3">
            <a:alphaModFix/>
          </a:blip>
          <a:srcRect r="-5674"/>
          <a:stretch/>
        </p:blipFill>
        <p:spPr>
          <a:xfrm>
            <a:off x="426744" y="445940"/>
            <a:ext cx="1756450" cy="1662050"/>
          </a:xfrm>
          <a:prstGeom prst="rect">
            <a:avLst/>
          </a:prstGeom>
          <a:noFill/>
          <a:ln>
            <a:noFill/>
          </a:ln>
        </p:spPr>
      </p:pic>
      <p:sp>
        <p:nvSpPr>
          <p:cNvPr id="9" name="TextBox 8"/>
          <p:cNvSpPr txBox="1"/>
          <p:nvPr/>
        </p:nvSpPr>
        <p:spPr>
          <a:xfrm>
            <a:off x="2447566" y="1430040"/>
            <a:ext cx="3891357" cy="369332"/>
          </a:xfrm>
          <a:prstGeom prst="rect">
            <a:avLst/>
          </a:prstGeom>
          <a:noFill/>
        </p:spPr>
        <p:txBody>
          <a:bodyPr wrap="square" rtlCol="0">
            <a:spAutoFit/>
          </a:bodyPr>
          <a:lstStyle/>
          <a:p>
            <a:r>
              <a:rPr lang="en-IN" sz="1800" dirty="0" smtClean="0"/>
              <a:t>           MINI PROJECT TITLE</a:t>
            </a:r>
            <a:endParaRPr lang="en-US" sz="1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883920" y="441960"/>
            <a:ext cx="1752600" cy="68580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000" dirty="0" smtClean="0"/>
              <a:t>Add firebase </a:t>
            </a:r>
            <a:r>
              <a:rPr lang="en-US" sz="1000" dirty="0" err="1" smtClean="0"/>
              <a:t>realtime</a:t>
            </a:r>
            <a:r>
              <a:rPr lang="en-US" sz="1000" dirty="0" smtClean="0"/>
              <a:t> database, storage to firebase project .</a:t>
            </a:r>
            <a:endParaRPr lang="en-US" sz="1000" dirty="0"/>
          </a:p>
        </p:txBody>
      </p:sp>
      <p:sp>
        <p:nvSpPr>
          <p:cNvPr id="8" name="Oval 7"/>
          <p:cNvSpPr/>
          <p:nvPr/>
        </p:nvSpPr>
        <p:spPr>
          <a:xfrm>
            <a:off x="876300" y="1447800"/>
            <a:ext cx="1889760" cy="77724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900" dirty="0" smtClean="0"/>
              <a:t>Download </a:t>
            </a:r>
            <a:r>
              <a:rPr lang="en-US" sz="900" dirty="0" err="1" smtClean="0"/>
              <a:t>googleservices.json</a:t>
            </a:r>
            <a:r>
              <a:rPr lang="en-US" sz="900" dirty="0" smtClean="0"/>
              <a:t> file and paste In android directory in android project</a:t>
            </a:r>
            <a:endParaRPr lang="en-US" sz="900" dirty="0"/>
          </a:p>
        </p:txBody>
      </p:sp>
      <p:sp>
        <p:nvSpPr>
          <p:cNvPr id="9" name="Oval 8"/>
          <p:cNvSpPr/>
          <p:nvPr/>
        </p:nvSpPr>
        <p:spPr>
          <a:xfrm>
            <a:off x="990600" y="2560320"/>
            <a:ext cx="1691640" cy="7162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800" dirty="0" smtClean="0"/>
              <a:t>Get firebase storage, database Instance and Reference to get location  for uploads</a:t>
            </a:r>
            <a:endParaRPr lang="en-US" sz="800" dirty="0"/>
          </a:p>
        </p:txBody>
      </p:sp>
      <p:sp>
        <p:nvSpPr>
          <p:cNvPr id="10" name="Oval 9"/>
          <p:cNvSpPr/>
          <p:nvPr/>
        </p:nvSpPr>
        <p:spPr>
          <a:xfrm>
            <a:off x="937260" y="3520440"/>
            <a:ext cx="1889760" cy="60960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900" dirty="0" smtClean="0"/>
              <a:t>Perform Upload to firebase storage and database operations through buttons</a:t>
            </a:r>
            <a:endParaRPr lang="en-US" sz="900" dirty="0"/>
          </a:p>
        </p:txBody>
      </p:sp>
      <p:sp>
        <p:nvSpPr>
          <p:cNvPr id="11" name="Down Arrow 10"/>
          <p:cNvSpPr/>
          <p:nvPr/>
        </p:nvSpPr>
        <p:spPr>
          <a:xfrm>
            <a:off x="1805940" y="1188720"/>
            <a:ext cx="45719" cy="2438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own Arrow 11"/>
          <p:cNvSpPr/>
          <p:nvPr/>
        </p:nvSpPr>
        <p:spPr>
          <a:xfrm>
            <a:off x="1828801" y="2293620"/>
            <a:ext cx="106679"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p:cNvSpPr/>
          <p:nvPr/>
        </p:nvSpPr>
        <p:spPr>
          <a:xfrm>
            <a:off x="1828800" y="3307080"/>
            <a:ext cx="60960" cy="18288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40080" y="4274821"/>
            <a:ext cx="2430780" cy="307777"/>
          </a:xfrm>
          <a:prstGeom prst="rect">
            <a:avLst/>
          </a:prstGeom>
          <a:noFill/>
        </p:spPr>
        <p:txBody>
          <a:bodyPr wrap="square" rtlCol="0">
            <a:spAutoFit/>
          </a:bodyPr>
          <a:lstStyle/>
          <a:p>
            <a:r>
              <a:rPr lang="en-US" dirty="0" smtClean="0"/>
              <a:t>For upload images activity</a:t>
            </a:r>
            <a:endParaRPr lang="en-US" dirty="0"/>
          </a:p>
        </p:txBody>
      </p:sp>
      <p:sp>
        <p:nvSpPr>
          <p:cNvPr id="15" name="Oval 14"/>
          <p:cNvSpPr/>
          <p:nvPr/>
        </p:nvSpPr>
        <p:spPr>
          <a:xfrm>
            <a:off x="6537960" y="464820"/>
            <a:ext cx="1676400" cy="55626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900" dirty="0" smtClean="0"/>
              <a:t>Create an activity for every disease and its treatments</a:t>
            </a:r>
            <a:endParaRPr lang="en-US" sz="900" dirty="0"/>
          </a:p>
        </p:txBody>
      </p:sp>
      <p:sp>
        <p:nvSpPr>
          <p:cNvPr id="16" name="Oval 15"/>
          <p:cNvSpPr/>
          <p:nvPr/>
        </p:nvSpPr>
        <p:spPr>
          <a:xfrm>
            <a:off x="6629400" y="1417320"/>
            <a:ext cx="1615440" cy="5257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800" dirty="0" smtClean="0"/>
              <a:t>Intent to selected </a:t>
            </a:r>
            <a:r>
              <a:rPr lang="en-US" sz="800" dirty="0" err="1" smtClean="0"/>
              <a:t>disesase</a:t>
            </a:r>
            <a:r>
              <a:rPr lang="en-US" sz="800" dirty="0" smtClean="0"/>
              <a:t> activity by clicking on particular disease</a:t>
            </a:r>
            <a:endParaRPr lang="en-US" sz="800" dirty="0"/>
          </a:p>
        </p:txBody>
      </p:sp>
      <p:sp>
        <p:nvSpPr>
          <p:cNvPr id="17" name="Text Placeholder 16"/>
          <p:cNvSpPr>
            <a:spLocks noGrp="1"/>
          </p:cNvSpPr>
          <p:nvPr>
            <p:ph type="body" idx="1"/>
          </p:nvPr>
        </p:nvSpPr>
        <p:spPr>
          <a:xfrm>
            <a:off x="3710940" y="456883"/>
            <a:ext cx="1744980" cy="625157"/>
          </a:xfrm>
          <a:prstGeom prst="ellipse">
            <a:avLst/>
          </a:prstGeom>
        </p:spPr>
        <p:style>
          <a:lnRef idx="2">
            <a:schemeClr val="accent1"/>
          </a:lnRef>
          <a:fillRef idx="1">
            <a:schemeClr val="lt1"/>
          </a:fillRef>
          <a:effectRef idx="0">
            <a:schemeClr val="accent1"/>
          </a:effectRef>
          <a:fontRef idx="minor">
            <a:schemeClr val="dk1"/>
          </a:fontRef>
        </p:style>
        <p:txBody>
          <a:bodyPr rtlCol="0" anchor="ctr">
            <a:noAutofit/>
          </a:bodyPr>
          <a:lstStyle/>
          <a:p>
            <a:pPr algn="ctr">
              <a:buNone/>
            </a:pPr>
            <a:r>
              <a:rPr lang="en-US" sz="700" dirty="0" smtClean="0">
                <a:solidFill>
                  <a:schemeClr val="tx1"/>
                </a:solidFill>
              </a:rPr>
              <a:t>Get firebase database reference to folder </a:t>
            </a:r>
            <a:endParaRPr lang="en-US" sz="700" dirty="0">
              <a:solidFill>
                <a:schemeClr val="tx1"/>
              </a:solidFill>
            </a:endParaRPr>
          </a:p>
        </p:txBody>
      </p:sp>
      <p:sp>
        <p:nvSpPr>
          <p:cNvPr id="18" name="Oval 17"/>
          <p:cNvSpPr/>
          <p:nvPr/>
        </p:nvSpPr>
        <p:spPr>
          <a:xfrm>
            <a:off x="3779520" y="1463040"/>
            <a:ext cx="1729740" cy="66294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900" dirty="0" smtClean="0"/>
              <a:t>Create </a:t>
            </a:r>
            <a:r>
              <a:rPr lang="en-US" sz="900" dirty="0" err="1" smtClean="0"/>
              <a:t>datasnapshot</a:t>
            </a:r>
            <a:r>
              <a:rPr lang="en-US" sz="900" dirty="0" smtClean="0"/>
              <a:t> to read contents in database</a:t>
            </a:r>
            <a:endParaRPr lang="en-US" sz="900" dirty="0"/>
          </a:p>
        </p:txBody>
      </p:sp>
      <p:sp>
        <p:nvSpPr>
          <p:cNvPr id="19" name="Oval 18"/>
          <p:cNvSpPr/>
          <p:nvPr/>
        </p:nvSpPr>
        <p:spPr>
          <a:xfrm>
            <a:off x="3916680" y="2560320"/>
            <a:ext cx="1821180" cy="6019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900" dirty="0" smtClean="0"/>
              <a:t>Display upload </a:t>
            </a:r>
            <a:r>
              <a:rPr lang="en-US" sz="900" dirty="0" err="1" smtClean="0"/>
              <a:t>folders,files</a:t>
            </a:r>
            <a:r>
              <a:rPr lang="en-US" sz="900" dirty="0" smtClean="0"/>
              <a:t> in </a:t>
            </a:r>
            <a:r>
              <a:rPr lang="en-US" sz="900" dirty="0" err="1" smtClean="0"/>
              <a:t>listview</a:t>
            </a:r>
            <a:r>
              <a:rPr lang="en-US" sz="900" dirty="0" smtClean="0"/>
              <a:t> and add intents to browser</a:t>
            </a:r>
            <a:endParaRPr lang="en-US" sz="900" dirty="0"/>
          </a:p>
        </p:txBody>
      </p:sp>
      <p:sp>
        <p:nvSpPr>
          <p:cNvPr id="20" name="Down Arrow 19"/>
          <p:cNvSpPr/>
          <p:nvPr/>
        </p:nvSpPr>
        <p:spPr>
          <a:xfrm>
            <a:off x="4632960" y="1104900"/>
            <a:ext cx="45719" cy="3200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Down Arrow 20"/>
          <p:cNvSpPr/>
          <p:nvPr/>
        </p:nvSpPr>
        <p:spPr>
          <a:xfrm>
            <a:off x="4716780" y="2164080"/>
            <a:ext cx="45719" cy="3429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Down Arrow 21"/>
          <p:cNvSpPr/>
          <p:nvPr/>
        </p:nvSpPr>
        <p:spPr>
          <a:xfrm>
            <a:off x="7391401" y="1051560"/>
            <a:ext cx="45719" cy="3429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3832860" y="4206240"/>
            <a:ext cx="2133600" cy="523220"/>
          </a:xfrm>
          <a:prstGeom prst="rect">
            <a:avLst/>
          </a:prstGeom>
          <a:noFill/>
        </p:spPr>
        <p:txBody>
          <a:bodyPr wrap="square" rtlCol="0">
            <a:spAutoFit/>
          </a:bodyPr>
          <a:lstStyle/>
          <a:p>
            <a:r>
              <a:rPr lang="en-US" dirty="0" smtClean="0"/>
              <a:t>For retrieving upload images from database</a:t>
            </a:r>
            <a:endParaRPr lang="en-US" dirty="0"/>
          </a:p>
        </p:txBody>
      </p:sp>
      <p:sp>
        <p:nvSpPr>
          <p:cNvPr id="24" name="TextBox 23"/>
          <p:cNvSpPr txBox="1"/>
          <p:nvPr/>
        </p:nvSpPr>
        <p:spPr>
          <a:xfrm>
            <a:off x="6743700" y="4267200"/>
            <a:ext cx="2194560" cy="523220"/>
          </a:xfrm>
          <a:prstGeom prst="rect">
            <a:avLst/>
          </a:prstGeom>
          <a:noFill/>
        </p:spPr>
        <p:txBody>
          <a:bodyPr wrap="square" rtlCol="0">
            <a:spAutoFit/>
          </a:bodyPr>
          <a:lstStyle/>
          <a:p>
            <a:r>
              <a:rPr lang="en-US" dirty="0" smtClean="0"/>
              <a:t>Showing treatments and brief on selected disease.</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Use case diagram</a:t>
            </a:r>
            <a:endParaRPr lang="en-US" dirty="0"/>
          </a:p>
        </p:txBody>
      </p:sp>
      <p:sp>
        <p:nvSpPr>
          <p:cNvPr id="3" name="Text Placeholder 2"/>
          <p:cNvSpPr>
            <a:spLocks noGrp="1"/>
          </p:cNvSpPr>
          <p:nvPr>
            <p:ph type="body" idx="1"/>
          </p:nvPr>
        </p:nvSpPr>
        <p:spPr/>
        <p:txBody>
          <a:bodyPr/>
          <a:lstStyle/>
          <a:p>
            <a:endParaRPr lang="en-US" dirty="0"/>
          </a:p>
        </p:txBody>
      </p:sp>
      <p:sp>
        <p:nvSpPr>
          <p:cNvPr id="4" name="Rectangle 3"/>
          <p:cNvSpPr/>
          <p:nvPr/>
        </p:nvSpPr>
        <p:spPr>
          <a:xfrm>
            <a:off x="2777577" y="1340662"/>
            <a:ext cx="3355091" cy="31832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Oval 4"/>
          <p:cNvSpPr/>
          <p:nvPr/>
        </p:nvSpPr>
        <p:spPr>
          <a:xfrm>
            <a:off x="2956331" y="1574418"/>
            <a:ext cx="1251285" cy="563765"/>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smtClean="0"/>
              <a:t>Upload image</a:t>
            </a:r>
            <a:endParaRPr lang="en-US" dirty="0"/>
          </a:p>
        </p:txBody>
      </p:sp>
      <p:sp>
        <p:nvSpPr>
          <p:cNvPr id="6" name="Oval 5"/>
          <p:cNvSpPr/>
          <p:nvPr/>
        </p:nvSpPr>
        <p:spPr>
          <a:xfrm>
            <a:off x="2976956" y="2365064"/>
            <a:ext cx="1326912" cy="563765"/>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smtClean="0"/>
              <a:t>Show uploaded images</a:t>
            </a:r>
            <a:endParaRPr lang="en-US" dirty="0"/>
          </a:p>
        </p:txBody>
      </p:sp>
      <p:sp>
        <p:nvSpPr>
          <p:cNvPr id="7" name="Oval 6"/>
          <p:cNvSpPr/>
          <p:nvPr/>
        </p:nvSpPr>
        <p:spPr>
          <a:xfrm>
            <a:off x="3025083" y="3176337"/>
            <a:ext cx="1354412" cy="770021"/>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smtClean="0"/>
              <a:t>About diseases</a:t>
            </a:r>
            <a:endParaRPr lang="en-US" dirty="0"/>
          </a:p>
        </p:txBody>
      </p:sp>
      <p:sp>
        <p:nvSpPr>
          <p:cNvPr id="8" name="Oval 7"/>
          <p:cNvSpPr/>
          <p:nvPr/>
        </p:nvSpPr>
        <p:spPr>
          <a:xfrm>
            <a:off x="4695753" y="1656920"/>
            <a:ext cx="983152" cy="440012"/>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smtClean="0"/>
              <a:t>Select image</a:t>
            </a:r>
            <a:endParaRPr lang="en-US" dirty="0"/>
          </a:p>
        </p:txBody>
      </p:sp>
      <p:sp>
        <p:nvSpPr>
          <p:cNvPr id="9" name="Oval 8"/>
          <p:cNvSpPr/>
          <p:nvPr/>
        </p:nvSpPr>
        <p:spPr>
          <a:xfrm>
            <a:off x="4695753" y="2399441"/>
            <a:ext cx="1210033" cy="618767"/>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smtClean="0"/>
              <a:t>Upload</a:t>
            </a:r>
            <a:endParaRPr lang="en-US" dirty="0"/>
          </a:p>
        </p:txBody>
      </p:sp>
      <p:sp>
        <p:nvSpPr>
          <p:cNvPr id="10" name="Oval 9"/>
          <p:cNvSpPr/>
          <p:nvPr/>
        </p:nvSpPr>
        <p:spPr>
          <a:xfrm>
            <a:off x="4507787" y="3358071"/>
            <a:ext cx="1526290" cy="1072528"/>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smtClean="0"/>
              <a:t>Show about disease&amp; treatments </a:t>
            </a:r>
            <a:endParaRPr lang="en-US" dirty="0"/>
          </a:p>
        </p:txBody>
      </p:sp>
      <p:sp>
        <p:nvSpPr>
          <p:cNvPr id="11" name="Oval 10"/>
          <p:cNvSpPr/>
          <p:nvPr/>
        </p:nvSpPr>
        <p:spPr>
          <a:xfrm>
            <a:off x="1065654" y="2193185"/>
            <a:ext cx="378135" cy="2681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p:cNvCxnSpPr>
            <a:stCxn id="11" idx="4"/>
          </p:cNvCxnSpPr>
          <p:nvPr/>
        </p:nvCxnSpPr>
        <p:spPr>
          <a:xfrm rot="16200000" flipH="1">
            <a:off x="919556" y="2796482"/>
            <a:ext cx="687522" cy="1719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5400000">
            <a:off x="948777" y="2619449"/>
            <a:ext cx="316260" cy="2750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16200000" flipH="1">
            <a:off x="1223784" y="2591946"/>
            <a:ext cx="233756" cy="22000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rot="10800000" flipV="1">
            <a:off x="1003777" y="3148836"/>
            <a:ext cx="254382" cy="18563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rot="16200000" flipH="1">
            <a:off x="1261597" y="3152273"/>
            <a:ext cx="213131" cy="192505"/>
          </a:xfrm>
          <a:prstGeom prst="line">
            <a:avLst/>
          </a:prstGeom>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7253323" y="2035056"/>
            <a:ext cx="275008" cy="3162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a:stCxn id="28" idx="4"/>
          </p:cNvCxnSpPr>
          <p:nvPr/>
        </p:nvCxnSpPr>
        <p:spPr>
          <a:xfrm rot="16200000" flipH="1">
            <a:off x="7102069" y="2640072"/>
            <a:ext cx="591266" cy="13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rot="5400000">
            <a:off x="7153634" y="2939142"/>
            <a:ext cx="261257" cy="2543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7418328" y="2949456"/>
            <a:ext cx="254382" cy="233756"/>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rot="10800000" flipV="1">
            <a:off x="7026442" y="2509443"/>
            <a:ext cx="371260" cy="323133"/>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404577" y="2502568"/>
            <a:ext cx="288758" cy="247507"/>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1246747" y="2072640"/>
            <a:ext cx="1868309" cy="82827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1298448" y="2736966"/>
            <a:ext cx="1712013" cy="15253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1268793" y="2900917"/>
            <a:ext cx="1834071" cy="53113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endCxn id="8" idx="2"/>
          </p:cNvCxnSpPr>
          <p:nvPr/>
        </p:nvCxnSpPr>
        <p:spPr>
          <a:xfrm>
            <a:off x="4158848" y="1862397"/>
            <a:ext cx="536905" cy="14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endCxn id="9" idx="2"/>
          </p:cNvCxnSpPr>
          <p:nvPr/>
        </p:nvCxnSpPr>
        <p:spPr>
          <a:xfrm rot="16200000" flipH="1">
            <a:off x="4019326" y="2032398"/>
            <a:ext cx="840332" cy="51252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4349015" y="3518676"/>
            <a:ext cx="235177" cy="1450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rot="10800000">
            <a:off x="5871366" y="2610738"/>
            <a:ext cx="1849427" cy="22000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6916439" y="3348217"/>
            <a:ext cx="776897" cy="307777"/>
          </a:xfrm>
          <a:prstGeom prst="rect">
            <a:avLst/>
          </a:prstGeom>
          <a:noFill/>
        </p:spPr>
        <p:txBody>
          <a:bodyPr wrap="square" rtlCol="0">
            <a:spAutoFit/>
          </a:bodyPr>
          <a:lstStyle/>
          <a:p>
            <a:r>
              <a:rPr lang="en-IN" dirty="0" smtClean="0"/>
              <a:t>admin</a:t>
            </a:r>
            <a:endParaRPr lang="en-US" dirty="0"/>
          </a:p>
        </p:txBody>
      </p:sp>
      <p:sp>
        <p:nvSpPr>
          <p:cNvPr id="60" name="TextBox 59"/>
          <p:cNvSpPr txBox="1"/>
          <p:nvPr/>
        </p:nvSpPr>
        <p:spPr>
          <a:xfrm>
            <a:off x="1168782" y="3444469"/>
            <a:ext cx="577516" cy="307777"/>
          </a:xfrm>
          <a:prstGeom prst="rect">
            <a:avLst/>
          </a:prstGeom>
          <a:noFill/>
        </p:spPr>
        <p:txBody>
          <a:bodyPr wrap="square" rtlCol="0">
            <a:spAutoFit/>
          </a:bodyPr>
          <a:lstStyle/>
          <a:p>
            <a:r>
              <a:rPr lang="en-IN" dirty="0" smtClean="0"/>
              <a:t>user</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175260"/>
            <a:ext cx="8520600" cy="4678680"/>
          </a:xfrm>
        </p:spPr>
        <p:txBody>
          <a:bodyPr/>
          <a:lstStyle/>
          <a:p>
            <a:pPr lvl="8"/>
            <a:endParaRPr lang="en-US" dirty="0"/>
          </a:p>
        </p:txBody>
      </p:sp>
      <p:pic>
        <p:nvPicPr>
          <p:cNvPr id="1026" name="Picture 2"/>
          <p:cNvPicPr>
            <a:picLocks noChangeAspect="1" noChangeArrowheads="1"/>
          </p:cNvPicPr>
          <p:nvPr/>
        </p:nvPicPr>
        <p:blipFill>
          <a:blip r:embed="rId2"/>
          <a:srcRect/>
          <a:stretch>
            <a:fillRect/>
          </a:stretch>
        </p:blipFill>
        <p:spPr bwMode="auto">
          <a:xfrm>
            <a:off x="777240" y="622303"/>
            <a:ext cx="1942782" cy="2814317"/>
          </a:xfrm>
          <a:prstGeom prst="rect">
            <a:avLst/>
          </a:prstGeom>
          <a:noFill/>
          <a:ln w="9525">
            <a:solidFill>
              <a:schemeClr val="accent1">
                <a:alpha val="95000"/>
              </a:schemeClr>
            </a:solidFill>
            <a:miter lim="800000"/>
            <a:headEnd/>
            <a:tailEnd/>
          </a:ln>
          <a:effectLst/>
        </p:spPr>
      </p:pic>
      <p:pic>
        <p:nvPicPr>
          <p:cNvPr id="5" name="Picture 2" descr="C:\Users\new\Desktop\onstart.png"/>
          <p:cNvPicPr>
            <a:picLocks noChangeAspect="1" noChangeArrowheads="1"/>
          </p:cNvPicPr>
          <p:nvPr/>
        </p:nvPicPr>
        <p:blipFill>
          <a:blip r:embed="rId3"/>
          <a:srcRect/>
          <a:stretch>
            <a:fillRect/>
          </a:stretch>
        </p:blipFill>
        <p:spPr bwMode="auto">
          <a:xfrm>
            <a:off x="4541520" y="495300"/>
            <a:ext cx="2119128" cy="2910840"/>
          </a:xfrm>
          <a:prstGeom prst="rect">
            <a:avLst/>
          </a:prstGeom>
          <a:noFill/>
          <a:ln>
            <a:solidFill>
              <a:schemeClr val="accent1">
                <a:alpha val="94000"/>
              </a:schemeClr>
            </a:solidFill>
          </a:ln>
        </p:spPr>
      </p:pic>
      <p:sp>
        <p:nvSpPr>
          <p:cNvPr id="6" name="TextBox 5"/>
          <p:cNvSpPr txBox="1"/>
          <p:nvPr/>
        </p:nvSpPr>
        <p:spPr>
          <a:xfrm>
            <a:off x="381000" y="3665220"/>
            <a:ext cx="3078480" cy="738664"/>
          </a:xfrm>
          <a:prstGeom prst="rect">
            <a:avLst/>
          </a:prstGeom>
          <a:noFill/>
        </p:spPr>
        <p:txBody>
          <a:bodyPr wrap="square" rtlCol="0">
            <a:spAutoFit/>
          </a:bodyPr>
          <a:lstStyle/>
          <a:p>
            <a:r>
              <a:rPr lang="en-US" dirty="0" smtClean="0"/>
              <a:t>1) On App starting an any unique id is taken like :E-mail address ..etc for abstracting other person records.</a:t>
            </a:r>
            <a:endParaRPr lang="en-US" dirty="0"/>
          </a:p>
        </p:txBody>
      </p:sp>
      <p:sp>
        <p:nvSpPr>
          <p:cNvPr id="7" name="TextBox 6"/>
          <p:cNvSpPr txBox="1"/>
          <p:nvPr/>
        </p:nvSpPr>
        <p:spPr>
          <a:xfrm>
            <a:off x="3802380" y="3589020"/>
            <a:ext cx="4663440" cy="1600438"/>
          </a:xfrm>
          <a:prstGeom prst="rect">
            <a:avLst/>
          </a:prstGeom>
          <a:noFill/>
        </p:spPr>
        <p:txBody>
          <a:bodyPr wrap="square" rtlCol="0">
            <a:spAutoFit/>
          </a:bodyPr>
          <a:lstStyle/>
          <a:p>
            <a:r>
              <a:rPr lang="en-US" dirty="0" smtClean="0"/>
              <a:t>2) On providing ID user can have three actions to select :	 </a:t>
            </a:r>
          </a:p>
          <a:p>
            <a:pPr marL="342900" lvl="2" indent="-342900">
              <a:buAutoNum type="arabicPeriod"/>
            </a:pPr>
            <a:r>
              <a:rPr lang="en-US" dirty="0" smtClean="0"/>
              <a:t>To upload to cloud.</a:t>
            </a:r>
          </a:p>
          <a:p>
            <a:pPr marL="342900" lvl="2" indent="-342900">
              <a:buAutoNum type="arabicPeriod"/>
            </a:pPr>
            <a:r>
              <a:rPr lang="en-US" dirty="0" smtClean="0"/>
              <a:t>View the uploaded files inside folder.</a:t>
            </a:r>
          </a:p>
          <a:p>
            <a:pPr marL="342900" lvl="2" indent="-342900">
              <a:buAutoNum type="arabicPeriod"/>
            </a:pPr>
            <a:r>
              <a:rPr lang="en-US" dirty="0" smtClean="0"/>
              <a:t>View brief information about general diseases and treatments.</a:t>
            </a:r>
          </a:p>
          <a:p>
            <a:endParaRPr lang="en-US" dirty="0" smtClean="0"/>
          </a:p>
        </p:txBody>
      </p:sp>
      <p:sp>
        <p:nvSpPr>
          <p:cNvPr id="8" name="TextBox 7"/>
          <p:cNvSpPr txBox="1"/>
          <p:nvPr/>
        </p:nvSpPr>
        <p:spPr>
          <a:xfrm>
            <a:off x="640080" y="106680"/>
            <a:ext cx="2537460" cy="400110"/>
          </a:xfrm>
          <a:prstGeom prst="rect">
            <a:avLst/>
          </a:prstGeom>
          <a:noFill/>
        </p:spPr>
        <p:txBody>
          <a:bodyPr wrap="square" rtlCol="0">
            <a:spAutoFit/>
          </a:bodyPr>
          <a:lstStyle/>
          <a:p>
            <a:r>
              <a:rPr lang="en-US" sz="2000" u="sng" dirty="0" smtClean="0"/>
              <a:t>IMPLEMENTATION</a:t>
            </a:r>
            <a:endParaRPr lang="en-US" sz="2000" u="sng"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4" name="TextBox 3"/>
          <p:cNvSpPr txBox="1"/>
          <p:nvPr/>
        </p:nvSpPr>
        <p:spPr>
          <a:xfrm>
            <a:off x="0" y="3643105"/>
            <a:ext cx="3700855" cy="954107"/>
          </a:xfrm>
          <a:prstGeom prst="rect">
            <a:avLst/>
          </a:prstGeom>
          <a:noFill/>
        </p:spPr>
        <p:txBody>
          <a:bodyPr wrap="square" rtlCol="0">
            <a:spAutoFit/>
          </a:bodyPr>
          <a:lstStyle/>
          <a:p>
            <a:r>
              <a:rPr lang="en-IN" dirty="0" smtClean="0"/>
              <a:t> 3) To upload option user with Unique ID have to enter in “</a:t>
            </a:r>
            <a:r>
              <a:rPr lang="en-IN" dirty="0" err="1" smtClean="0"/>
              <a:t>foldername</a:t>
            </a:r>
            <a:r>
              <a:rPr lang="en-IN" dirty="0" smtClean="0"/>
              <a:t>/filename” format to upload an image to firebase cloud  </a:t>
            </a:r>
          </a:p>
          <a:p>
            <a:endParaRPr lang="en-IN" dirty="0" smtClean="0"/>
          </a:p>
        </p:txBody>
      </p:sp>
      <p:sp>
        <p:nvSpPr>
          <p:cNvPr id="12" name="TextBox 11"/>
          <p:cNvSpPr txBox="1"/>
          <p:nvPr/>
        </p:nvSpPr>
        <p:spPr>
          <a:xfrm>
            <a:off x="3794760" y="3649980"/>
            <a:ext cx="5219700" cy="1384995"/>
          </a:xfrm>
          <a:prstGeom prst="rect">
            <a:avLst/>
          </a:prstGeom>
          <a:noFill/>
        </p:spPr>
        <p:txBody>
          <a:bodyPr wrap="square" rtlCol="0">
            <a:spAutoFit/>
          </a:bodyPr>
          <a:lstStyle/>
          <a:p>
            <a:r>
              <a:rPr lang="en-IN" dirty="0" smtClean="0"/>
              <a:t>4)  On click select images button, a Image intent folder will open. showing all images in your </a:t>
            </a:r>
            <a:r>
              <a:rPr lang="en-IN" dirty="0" err="1" smtClean="0"/>
              <a:t>mobile.Next</a:t>
            </a:r>
            <a:r>
              <a:rPr lang="en-IN" dirty="0" smtClean="0"/>
              <a:t>, on clicking the upload button the selected image </a:t>
            </a:r>
            <a:r>
              <a:rPr lang="en-IN" dirty="0" err="1" smtClean="0"/>
              <a:t>willl</a:t>
            </a:r>
            <a:r>
              <a:rPr lang="en-IN" dirty="0" smtClean="0"/>
              <a:t> be uploaded to Firebase storage and an URL link is stored in firebase </a:t>
            </a:r>
            <a:r>
              <a:rPr lang="en-IN" dirty="0" err="1" smtClean="0"/>
              <a:t>realtime</a:t>
            </a:r>
            <a:r>
              <a:rPr lang="en-IN" dirty="0" smtClean="0"/>
              <a:t> database under key-value pair</a:t>
            </a:r>
          </a:p>
          <a:p>
            <a:endParaRPr lang="en-US" dirty="0"/>
          </a:p>
        </p:txBody>
      </p:sp>
      <p:pic>
        <p:nvPicPr>
          <p:cNvPr id="14" name="Picture 2" descr="C:\Users\new\Desktop\onclick upload intent .png"/>
          <p:cNvPicPr>
            <a:picLocks noChangeAspect="1" noChangeArrowheads="1"/>
          </p:cNvPicPr>
          <p:nvPr/>
        </p:nvPicPr>
        <p:blipFill>
          <a:blip r:embed="rId3"/>
          <a:srcRect/>
          <a:stretch>
            <a:fillRect/>
          </a:stretch>
        </p:blipFill>
        <p:spPr bwMode="auto">
          <a:xfrm>
            <a:off x="5883556" y="293513"/>
            <a:ext cx="1886726" cy="2702808"/>
          </a:xfrm>
          <a:prstGeom prst="rect">
            <a:avLst/>
          </a:prstGeom>
          <a:noFill/>
          <a:ln>
            <a:solidFill>
              <a:schemeClr val="accent1">
                <a:alpha val="94000"/>
              </a:schemeClr>
            </a:solidFill>
          </a:ln>
        </p:spPr>
      </p:pic>
      <p:pic>
        <p:nvPicPr>
          <p:cNvPr id="2050" name="Picture 2"/>
          <p:cNvPicPr>
            <a:picLocks noChangeAspect="1" noChangeArrowheads="1"/>
          </p:cNvPicPr>
          <p:nvPr/>
        </p:nvPicPr>
        <p:blipFill>
          <a:blip r:embed="rId4"/>
          <a:srcRect/>
          <a:stretch>
            <a:fillRect/>
          </a:stretch>
        </p:blipFill>
        <p:spPr bwMode="auto">
          <a:xfrm>
            <a:off x="3520440" y="274320"/>
            <a:ext cx="1958339" cy="2804160"/>
          </a:xfrm>
          <a:prstGeom prst="rect">
            <a:avLst/>
          </a:prstGeom>
          <a:noFill/>
          <a:ln w="9525">
            <a:noFill/>
            <a:miter lim="800000"/>
            <a:headEnd/>
            <a:tailEnd/>
          </a:ln>
          <a:effectLst/>
        </p:spPr>
      </p:pic>
      <p:pic>
        <p:nvPicPr>
          <p:cNvPr id="2051" name="Picture 3"/>
          <p:cNvPicPr>
            <a:picLocks noChangeAspect="1" noChangeArrowheads="1"/>
          </p:cNvPicPr>
          <p:nvPr/>
        </p:nvPicPr>
        <p:blipFill>
          <a:blip r:embed="rId5"/>
          <a:srcRect/>
          <a:stretch>
            <a:fillRect/>
          </a:stretch>
        </p:blipFill>
        <p:spPr bwMode="auto">
          <a:xfrm>
            <a:off x="289560" y="175260"/>
            <a:ext cx="1905000" cy="328100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134112"/>
            <a:ext cx="8520600" cy="4434763"/>
          </a:xfrm>
        </p:spPr>
        <p:txBody>
          <a:bodyPr/>
          <a:lstStyle/>
          <a:p>
            <a:pPr>
              <a:buNone/>
            </a:pPr>
            <a:r>
              <a:rPr lang="en-US" dirty="0" smtClean="0"/>
              <a:t>						</a:t>
            </a:r>
            <a:endParaRPr lang="en-US" dirty="0"/>
          </a:p>
        </p:txBody>
      </p:sp>
      <p:sp>
        <p:nvSpPr>
          <p:cNvPr id="6" name="TextBox 5"/>
          <p:cNvSpPr txBox="1"/>
          <p:nvPr/>
        </p:nvSpPr>
        <p:spPr>
          <a:xfrm>
            <a:off x="242316" y="3509772"/>
            <a:ext cx="8147304" cy="1169551"/>
          </a:xfrm>
          <a:prstGeom prst="rect">
            <a:avLst/>
          </a:prstGeom>
          <a:noFill/>
        </p:spPr>
        <p:txBody>
          <a:bodyPr wrap="square" rtlCol="0">
            <a:spAutoFit/>
          </a:bodyPr>
          <a:lstStyle/>
          <a:p>
            <a:r>
              <a:rPr lang="en-IN" dirty="0" smtClean="0"/>
              <a:t> 5) on selecting </a:t>
            </a:r>
            <a:r>
              <a:rPr lang="en-IN" b="1" i="1" dirty="0" smtClean="0"/>
              <a:t>view folders </a:t>
            </a:r>
            <a:r>
              <a:rPr lang="en-IN" dirty="0" smtClean="0"/>
              <a:t>button folders inside unique Id and are displayed in </a:t>
            </a:r>
            <a:r>
              <a:rPr lang="en-IN" dirty="0" err="1" smtClean="0"/>
              <a:t>listview</a:t>
            </a:r>
            <a:r>
              <a:rPr lang="en-IN" dirty="0" smtClean="0"/>
              <a:t>, user can see files inside folder by clicking on folder </a:t>
            </a:r>
            <a:r>
              <a:rPr lang="en-IN" dirty="0" smtClean="0">
                <a:sym typeface="Wingdings" pitchFamily="2" charset="2"/>
              </a:rPr>
              <a:t>click on file  redirects to browser to have features like to </a:t>
            </a:r>
            <a:r>
              <a:rPr lang="en-IN" b="1" i="1" dirty="0" smtClean="0">
                <a:sym typeface="Wingdings" pitchFamily="2" charset="2"/>
              </a:rPr>
              <a:t>zoom, </a:t>
            </a:r>
            <a:r>
              <a:rPr lang="en-IN" b="1" i="1" dirty="0" err="1" smtClean="0">
                <a:sym typeface="Wingdings" pitchFamily="2" charset="2"/>
              </a:rPr>
              <a:t>download,share</a:t>
            </a:r>
            <a:r>
              <a:rPr lang="en-IN" dirty="0" smtClean="0">
                <a:sym typeface="Wingdings" pitchFamily="2" charset="2"/>
              </a:rPr>
              <a:t>. You can also delete file from database by typing filename and click delete button.</a:t>
            </a:r>
            <a:endParaRPr lang="en-IN" dirty="0" smtClean="0"/>
          </a:p>
          <a:p>
            <a:endParaRPr lang="en-US" dirty="0"/>
          </a:p>
        </p:txBody>
      </p:sp>
      <p:pic>
        <p:nvPicPr>
          <p:cNvPr id="3074" name="Picture 2"/>
          <p:cNvPicPr>
            <a:picLocks noChangeAspect="1" noChangeArrowheads="1"/>
          </p:cNvPicPr>
          <p:nvPr/>
        </p:nvPicPr>
        <p:blipFill>
          <a:blip r:embed="rId2"/>
          <a:srcRect/>
          <a:stretch>
            <a:fillRect/>
          </a:stretch>
        </p:blipFill>
        <p:spPr bwMode="auto">
          <a:xfrm>
            <a:off x="426720" y="168312"/>
            <a:ext cx="2118360" cy="3176868"/>
          </a:xfrm>
          <a:prstGeom prst="rect">
            <a:avLst/>
          </a:prstGeom>
          <a:noFill/>
          <a:ln w="9525">
            <a:noFill/>
            <a:miter lim="800000"/>
            <a:headEnd/>
            <a:tailEnd/>
          </a:ln>
          <a:effectLst/>
        </p:spPr>
      </p:pic>
      <p:pic>
        <p:nvPicPr>
          <p:cNvPr id="3075" name="Picture 3"/>
          <p:cNvPicPr>
            <a:picLocks noChangeAspect="1" noChangeArrowheads="1"/>
          </p:cNvPicPr>
          <p:nvPr/>
        </p:nvPicPr>
        <p:blipFill>
          <a:blip r:embed="rId3"/>
          <a:srcRect/>
          <a:stretch>
            <a:fillRect/>
          </a:stretch>
        </p:blipFill>
        <p:spPr bwMode="auto">
          <a:xfrm>
            <a:off x="2705099" y="169156"/>
            <a:ext cx="2026603" cy="3229364"/>
          </a:xfrm>
          <a:prstGeom prst="rect">
            <a:avLst/>
          </a:prstGeom>
          <a:noFill/>
          <a:ln w="9525">
            <a:noFill/>
            <a:miter lim="800000"/>
            <a:headEnd/>
            <a:tailEnd/>
          </a:ln>
          <a:effectLst/>
        </p:spPr>
      </p:pic>
      <p:pic>
        <p:nvPicPr>
          <p:cNvPr id="3076" name="Picture 4"/>
          <p:cNvPicPr>
            <a:picLocks noChangeAspect="1" noChangeArrowheads="1"/>
          </p:cNvPicPr>
          <p:nvPr/>
        </p:nvPicPr>
        <p:blipFill>
          <a:blip r:embed="rId4"/>
          <a:srcRect/>
          <a:stretch>
            <a:fillRect/>
          </a:stretch>
        </p:blipFill>
        <p:spPr bwMode="auto">
          <a:xfrm>
            <a:off x="5134149" y="144780"/>
            <a:ext cx="2790651" cy="329946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1028700"/>
            <a:ext cx="8520600" cy="3916680"/>
          </a:xfrm>
        </p:spPr>
        <p:txBody>
          <a:bodyPr/>
          <a:lstStyle/>
          <a:p>
            <a:pPr>
              <a:buNone/>
            </a:pPr>
            <a:endParaRPr lang="en-US" dirty="0"/>
          </a:p>
        </p:txBody>
      </p:sp>
      <p:pic>
        <p:nvPicPr>
          <p:cNvPr id="4098" name="Picture 2"/>
          <p:cNvPicPr>
            <a:picLocks noChangeAspect="1" noChangeArrowheads="1"/>
          </p:cNvPicPr>
          <p:nvPr/>
        </p:nvPicPr>
        <p:blipFill>
          <a:blip r:embed="rId2"/>
          <a:srcRect/>
          <a:stretch>
            <a:fillRect/>
          </a:stretch>
        </p:blipFill>
        <p:spPr bwMode="auto">
          <a:xfrm>
            <a:off x="396240" y="1103425"/>
            <a:ext cx="4198620" cy="2607515"/>
          </a:xfrm>
          <a:prstGeom prst="rect">
            <a:avLst/>
          </a:prstGeom>
          <a:noFill/>
          <a:ln w="9525">
            <a:solidFill>
              <a:schemeClr val="accent1">
                <a:alpha val="94000"/>
              </a:schemeClr>
            </a:solidFill>
            <a:miter lim="800000"/>
            <a:headEnd/>
            <a:tailEnd/>
          </a:ln>
          <a:effectLst/>
        </p:spPr>
      </p:pic>
      <p:sp>
        <p:nvSpPr>
          <p:cNvPr id="5" name="TextBox 4"/>
          <p:cNvSpPr txBox="1"/>
          <p:nvPr/>
        </p:nvSpPr>
        <p:spPr>
          <a:xfrm>
            <a:off x="419100" y="4076700"/>
            <a:ext cx="8039100" cy="523220"/>
          </a:xfrm>
          <a:prstGeom prst="rect">
            <a:avLst/>
          </a:prstGeom>
          <a:noFill/>
        </p:spPr>
        <p:txBody>
          <a:bodyPr wrap="square" rtlCol="0">
            <a:spAutoFit/>
          </a:bodyPr>
          <a:lstStyle/>
          <a:p>
            <a:r>
              <a:rPr lang="en-US" dirty="0" smtClean="0"/>
              <a:t>Every User uploaded images will be stored and linked with </a:t>
            </a:r>
            <a:r>
              <a:rPr lang="en-US" dirty="0" err="1" smtClean="0"/>
              <a:t>realtime</a:t>
            </a:r>
            <a:r>
              <a:rPr lang="en-US" dirty="0" smtClean="0"/>
              <a:t> database for retrieval, delete, upload.</a:t>
            </a:r>
            <a:endParaRPr lang="en-US" dirty="0"/>
          </a:p>
        </p:txBody>
      </p:sp>
      <p:pic>
        <p:nvPicPr>
          <p:cNvPr id="4099" name="Picture 3"/>
          <p:cNvPicPr>
            <a:picLocks noChangeAspect="1" noChangeArrowheads="1"/>
          </p:cNvPicPr>
          <p:nvPr/>
        </p:nvPicPr>
        <p:blipFill>
          <a:blip r:embed="rId3"/>
          <a:srcRect/>
          <a:stretch>
            <a:fillRect/>
          </a:stretch>
        </p:blipFill>
        <p:spPr bwMode="auto">
          <a:xfrm>
            <a:off x="4747260" y="1120140"/>
            <a:ext cx="4050360" cy="26289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365760"/>
            <a:ext cx="8520600" cy="4203115"/>
          </a:xfrm>
        </p:spPr>
        <p:txBody>
          <a:bodyPr/>
          <a:lstStyle/>
          <a:p>
            <a:pPr lvl="8"/>
            <a:endParaRPr lang="en-US" dirty="0" smtClean="0"/>
          </a:p>
          <a:p>
            <a:pPr lvl="8"/>
            <a:endParaRPr lang="en-US" dirty="0" smtClean="0"/>
          </a:p>
          <a:p>
            <a:pPr lvl="8"/>
            <a:endParaRPr lang="en-US" dirty="0"/>
          </a:p>
        </p:txBody>
      </p:sp>
      <p:pic>
        <p:nvPicPr>
          <p:cNvPr id="4" name="Picture 4" descr="C:\Users\new\Desktop\diseaseslayout.png"/>
          <p:cNvPicPr>
            <a:picLocks noChangeAspect="1" noChangeArrowheads="1"/>
          </p:cNvPicPr>
          <p:nvPr/>
        </p:nvPicPr>
        <p:blipFill>
          <a:blip r:embed="rId2"/>
          <a:srcRect/>
          <a:stretch>
            <a:fillRect/>
          </a:stretch>
        </p:blipFill>
        <p:spPr bwMode="auto">
          <a:xfrm>
            <a:off x="552480" y="488377"/>
            <a:ext cx="2117557" cy="2930311"/>
          </a:xfrm>
          <a:prstGeom prst="rect">
            <a:avLst/>
          </a:prstGeom>
          <a:noFill/>
        </p:spPr>
      </p:pic>
      <p:pic>
        <p:nvPicPr>
          <p:cNvPr id="5" name="Picture 6" descr="C:\Users\new\Downloads\WhatsApp Image 2022-04-28 at 5.50.05 AM.jpeg"/>
          <p:cNvPicPr>
            <a:picLocks noChangeAspect="1" noChangeArrowheads="1"/>
          </p:cNvPicPr>
          <p:nvPr/>
        </p:nvPicPr>
        <p:blipFill>
          <a:blip r:embed="rId3"/>
          <a:srcRect/>
          <a:stretch>
            <a:fillRect/>
          </a:stretch>
        </p:blipFill>
        <p:spPr bwMode="auto">
          <a:xfrm>
            <a:off x="2869532" y="465230"/>
            <a:ext cx="1908208" cy="2905331"/>
          </a:xfrm>
          <a:prstGeom prst="rect">
            <a:avLst/>
          </a:prstGeom>
          <a:noFill/>
          <a:ln>
            <a:solidFill>
              <a:schemeClr val="accent1">
                <a:alpha val="91000"/>
              </a:schemeClr>
            </a:solidFill>
          </a:ln>
        </p:spPr>
      </p:pic>
      <p:sp>
        <p:nvSpPr>
          <p:cNvPr id="7" name="TextBox 6"/>
          <p:cNvSpPr txBox="1"/>
          <p:nvPr/>
        </p:nvSpPr>
        <p:spPr>
          <a:xfrm>
            <a:off x="594360" y="3688080"/>
            <a:ext cx="7749540" cy="307777"/>
          </a:xfrm>
          <a:prstGeom prst="rect">
            <a:avLst/>
          </a:prstGeom>
          <a:noFill/>
        </p:spPr>
        <p:txBody>
          <a:bodyPr wrap="square" rtlCol="0">
            <a:spAutoFit/>
          </a:bodyPr>
          <a:lstStyle/>
          <a:p>
            <a:r>
              <a:rPr lang="en-US" dirty="0" smtClean="0"/>
              <a:t>6) Treatments and brief on diseases are given by clicking on </a:t>
            </a:r>
            <a:r>
              <a:rPr lang="en-US" b="1" i="1" dirty="0" smtClean="0"/>
              <a:t>about diseases</a:t>
            </a:r>
            <a:r>
              <a:rPr lang="en-US" dirty="0" smtClean="0"/>
              <a:t> image button .</a:t>
            </a:r>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312420"/>
            <a:ext cx="8520600" cy="4256455"/>
          </a:xfrm>
        </p:spPr>
        <p:txBody>
          <a:bodyPr/>
          <a:lstStyle/>
          <a:p>
            <a:pPr>
              <a:buNone/>
            </a:pPr>
            <a:endParaRPr lang="en-US" dirty="0"/>
          </a:p>
        </p:txBody>
      </p:sp>
      <p:pic>
        <p:nvPicPr>
          <p:cNvPr id="3075" name="Picture 3" descr="C:\Users\new\Desktop\hepatitis_select.png"/>
          <p:cNvPicPr>
            <a:picLocks noChangeAspect="1" noChangeArrowheads="1"/>
          </p:cNvPicPr>
          <p:nvPr/>
        </p:nvPicPr>
        <p:blipFill>
          <a:blip r:embed="rId2"/>
          <a:srcRect/>
          <a:stretch>
            <a:fillRect/>
          </a:stretch>
        </p:blipFill>
        <p:spPr bwMode="auto">
          <a:xfrm>
            <a:off x="448519" y="254643"/>
            <a:ext cx="2165605" cy="3334205"/>
          </a:xfrm>
          <a:prstGeom prst="rect">
            <a:avLst/>
          </a:prstGeom>
          <a:noFill/>
          <a:ln>
            <a:solidFill>
              <a:schemeClr val="accent1">
                <a:alpha val="91000"/>
              </a:schemeClr>
            </a:solidFill>
          </a:ln>
        </p:spPr>
      </p:pic>
      <p:sp>
        <p:nvSpPr>
          <p:cNvPr id="7" name="TextBox 6"/>
          <p:cNvSpPr txBox="1"/>
          <p:nvPr/>
        </p:nvSpPr>
        <p:spPr>
          <a:xfrm>
            <a:off x="530434" y="3636792"/>
            <a:ext cx="8139004" cy="954107"/>
          </a:xfrm>
          <a:prstGeom prst="rect">
            <a:avLst/>
          </a:prstGeom>
          <a:noFill/>
        </p:spPr>
        <p:txBody>
          <a:bodyPr wrap="square" rtlCol="0">
            <a:spAutoFit/>
          </a:bodyPr>
          <a:lstStyle/>
          <a:p>
            <a:pPr algn="just"/>
            <a:r>
              <a:rPr lang="en-IN" dirty="0" smtClean="0"/>
              <a:t>On select disease, layout will be generated having    </a:t>
            </a:r>
            <a:r>
              <a:rPr lang="en-IN" b="1" i="1" dirty="0" smtClean="0"/>
              <a:t>what is it?, what are it causes?, symptoms? , disease cases over years? , treatments for disease , drugs for the disease mostly used on years </a:t>
            </a:r>
            <a:r>
              <a:rPr lang="en-IN" dirty="0" smtClean="0"/>
              <a:t>. </a:t>
            </a:r>
          </a:p>
          <a:p>
            <a:endParaRPr lang="en-US" dirty="0"/>
          </a:p>
        </p:txBody>
      </p:sp>
      <p:pic>
        <p:nvPicPr>
          <p:cNvPr id="3076" name="Picture 4" descr="C:\Users\new\Desktop\hepatitis caues and statistics.png"/>
          <p:cNvPicPr>
            <a:picLocks noChangeAspect="1" noChangeArrowheads="1"/>
          </p:cNvPicPr>
          <p:nvPr/>
        </p:nvPicPr>
        <p:blipFill>
          <a:blip r:embed="rId3"/>
          <a:srcRect/>
          <a:stretch>
            <a:fillRect/>
          </a:stretch>
        </p:blipFill>
        <p:spPr bwMode="auto">
          <a:xfrm>
            <a:off x="3148312" y="225948"/>
            <a:ext cx="2164467" cy="3355452"/>
          </a:xfrm>
          <a:prstGeom prst="rect">
            <a:avLst/>
          </a:prstGeom>
          <a:noFill/>
          <a:ln>
            <a:solidFill>
              <a:schemeClr val="accent1">
                <a:alpha val="91000"/>
              </a:schemeClr>
            </a:solidFill>
          </a:ln>
        </p:spPr>
      </p:pic>
      <p:pic>
        <p:nvPicPr>
          <p:cNvPr id="3077" name="Picture 5" descr="C:\Users\new\Desktop\hepatitis drug.png"/>
          <p:cNvPicPr>
            <a:picLocks noChangeAspect="1" noChangeArrowheads="1"/>
          </p:cNvPicPr>
          <p:nvPr/>
        </p:nvPicPr>
        <p:blipFill>
          <a:blip r:embed="rId4"/>
          <a:srcRect/>
          <a:stretch>
            <a:fillRect/>
          </a:stretch>
        </p:blipFill>
        <p:spPr bwMode="auto">
          <a:xfrm>
            <a:off x="6080060" y="213360"/>
            <a:ext cx="2340040" cy="3337560"/>
          </a:xfrm>
          <a:prstGeom prst="rect">
            <a:avLst/>
          </a:prstGeom>
          <a:noFill/>
          <a:ln>
            <a:solidFill>
              <a:schemeClr val="accent1">
                <a:alpha val="92000"/>
              </a:schemeClr>
            </a:solid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ctrTitle"/>
          </p:nvPr>
        </p:nvSpPr>
        <p:spPr>
          <a:xfrm>
            <a:off x="118725" y="192045"/>
            <a:ext cx="7229400" cy="1306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600" u="sng" dirty="0">
                <a:solidFill>
                  <a:schemeClr val="tx1"/>
                </a:solidFill>
              </a:rPr>
              <a:t>CONCLUSION</a:t>
            </a:r>
            <a:endParaRPr sz="3600" u="sng">
              <a:solidFill>
                <a:schemeClr val="tx1"/>
              </a:solidFill>
            </a:endParaRPr>
          </a:p>
        </p:txBody>
      </p:sp>
      <p:sp>
        <p:nvSpPr>
          <p:cNvPr id="110" name="Google Shape;110;p21"/>
          <p:cNvSpPr txBox="1">
            <a:spLocks noGrp="1"/>
          </p:cNvSpPr>
          <p:nvPr>
            <p:ph type="subTitle" idx="1"/>
          </p:nvPr>
        </p:nvSpPr>
        <p:spPr>
          <a:xfrm>
            <a:off x="304825" y="914400"/>
            <a:ext cx="8646670" cy="3893820"/>
          </a:xfrm>
          <a:prstGeom prst="rect">
            <a:avLst/>
          </a:prstGeom>
        </p:spPr>
        <p:txBody>
          <a:bodyPr spcFirstLastPara="1" wrap="square" lIns="91425" tIns="91425" rIns="91425" bIns="91425" anchor="t" anchorCtr="0">
            <a:noAutofit/>
          </a:bodyPr>
          <a:lstStyle/>
          <a:p>
            <a:pPr algn="just"/>
            <a:r>
              <a:rPr lang="en-US" sz="2000" dirty="0" smtClean="0">
                <a:solidFill>
                  <a:schemeClr val="tx1"/>
                </a:solidFill>
              </a:rPr>
              <a:t>Now-a-days, we observe Demand on building Mobile Healthcare apps.</a:t>
            </a:r>
          </a:p>
          <a:p>
            <a:pPr algn="just"/>
            <a:r>
              <a:rPr lang="en-US" sz="2000" dirty="0" smtClean="0">
                <a:solidFill>
                  <a:schemeClr val="tx1"/>
                </a:solidFill>
              </a:rPr>
              <a:t> </a:t>
            </a:r>
          </a:p>
          <a:p>
            <a:pPr algn="just">
              <a:lnSpc>
                <a:spcPct val="150000"/>
              </a:lnSpc>
            </a:pPr>
            <a:r>
              <a:rPr lang="en-US" sz="2000" dirty="0" smtClean="0">
                <a:solidFill>
                  <a:schemeClr val="tx1"/>
                </a:solidFill>
              </a:rPr>
              <a:t>		So, By using our Mobile Healthcare Application it abates some part of the growing phase of some diseases in person’s body by following guidelines on from first symptoms day. </a:t>
            </a:r>
          </a:p>
          <a:p>
            <a:pPr lvl="0" algn="just">
              <a:lnSpc>
                <a:spcPct val="150000"/>
              </a:lnSpc>
              <a:buFont typeface="Arial" pitchFamily="34" charset="0"/>
              <a:buChar char="•"/>
            </a:pPr>
            <a:r>
              <a:rPr lang="en-US" sz="2000" dirty="0" smtClean="0">
                <a:solidFill>
                  <a:schemeClr val="tx1"/>
                </a:solidFill>
              </a:rPr>
              <a:t>It manages the first consultation period like by following basic treatments  showed in application.</a:t>
            </a:r>
          </a:p>
          <a:p>
            <a:pPr lvl="0" algn="just">
              <a:lnSpc>
                <a:spcPct val="150000"/>
              </a:lnSpc>
              <a:buFont typeface="Arial" pitchFamily="34" charset="0"/>
              <a:buChar char="•"/>
            </a:pPr>
            <a:r>
              <a:rPr lang="en-US" sz="2000" dirty="0" smtClean="0">
                <a:solidFill>
                  <a:schemeClr val="tx1"/>
                </a:solidFill>
              </a:rPr>
              <a:t>Take care of medical records like on paper prescriptions, image formatted files by storing on firebase cloud storage.</a:t>
            </a:r>
            <a:endParaRPr lang="en-US" sz="2000" dirty="0">
              <a:solidFill>
                <a:schemeClr val="tx1"/>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3"/>
          <p:cNvSpPr txBox="1">
            <a:spLocks noGrp="1"/>
          </p:cNvSpPr>
          <p:nvPr>
            <p:ph type="ctrTitle"/>
          </p:nvPr>
        </p:nvSpPr>
        <p:spPr>
          <a:xfrm>
            <a:off x="1008925" y="870425"/>
            <a:ext cx="7141500" cy="1273800"/>
          </a:xfrm>
          <a:prstGeom prst="rect">
            <a:avLst/>
          </a:prstGeom>
          <a:solidFill>
            <a:schemeClr val="lt1"/>
          </a:solidFill>
        </p:spPr>
        <p:txBody>
          <a:bodyPr spcFirstLastPara="1" wrap="square" lIns="91425" tIns="91425" rIns="91425" bIns="91425" anchor="b" anchorCtr="0">
            <a:normAutofit/>
          </a:bodyPr>
          <a:lstStyle/>
          <a:p>
            <a:pPr marL="0" marR="0" lvl="0" indent="0" algn="ctr" rtl="0">
              <a:lnSpc>
                <a:spcPct val="100000"/>
              </a:lnSpc>
              <a:spcBef>
                <a:spcPts val="0"/>
              </a:spcBef>
              <a:spcAft>
                <a:spcPts val="0"/>
              </a:spcAft>
              <a:buNone/>
            </a:pPr>
            <a:r>
              <a:rPr lang="en" b="1">
                <a:latin typeface="Caveat"/>
                <a:ea typeface="Caveat"/>
                <a:cs typeface="Caveat"/>
                <a:sym typeface="Caveat"/>
              </a:rPr>
              <a:t>THANK YOU</a:t>
            </a:r>
            <a:endParaRPr b="1">
              <a:latin typeface="Caveat"/>
              <a:ea typeface="Caveat"/>
              <a:cs typeface="Caveat"/>
              <a:sym typeface="Caveat"/>
            </a:endParaRPr>
          </a:p>
        </p:txBody>
      </p:sp>
      <p:sp>
        <p:nvSpPr>
          <p:cNvPr id="122" name="Google Shape;122;p23"/>
          <p:cNvSpPr txBox="1">
            <a:spLocks noGrp="1"/>
          </p:cNvSpPr>
          <p:nvPr>
            <p:ph type="subTitle" idx="1"/>
          </p:nvPr>
        </p:nvSpPr>
        <p:spPr>
          <a:xfrm>
            <a:off x="3481750" y="2834125"/>
            <a:ext cx="5350500" cy="2210400"/>
          </a:xfrm>
          <a:prstGeom prst="rect">
            <a:avLst/>
          </a:prstGeom>
        </p:spPr>
        <p:txBody>
          <a:bodyPr spcFirstLastPara="1" wrap="square" lIns="91425" tIns="91425" rIns="91425" bIns="91425" anchor="ctr" anchorCtr="0">
            <a:normAutofit fontScale="92500"/>
          </a:bodyPr>
          <a:lstStyle/>
          <a:p>
            <a:pPr marL="0" lvl="0" indent="0" algn="ctr" rtl="0">
              <a:spcBef>
                <a:spcPts val="0"/>
              </a:spcBef>
              <a:spcAft>
                <a:spcPts val="0"/>
              </a:spcAft>
              <a:buNone/>
            </a:pPr>
            <a:r>
              <a:rPr lang="en" dirty="0">
                <a:solidFill>
                  <a:srgbClr val="000000"/>
                </a:solidFill>
                <a:latin typeface="Caveat"/>
                <a:ea typeface="Caveat"/>
                <a:cs typeface="Caveat"/>
                <a:sym typeface="Caveat"/>
              </a:rPr>
              <a:t>MEMBERS</a:t>
            </a:r>
            <a:r>
              <a:rPr lang="en" dirty="0"/>
              <a:t>:</a:t>
            </a:r>
            <a:endParaRPr dirty="0"/>
          </a:p>
          <a:p>
            <a:pPr marL="0" lvl="0" indent="0" algn="l" rtl="0">
              <a:spcBef>
                <a:spcPts val="0"/>
              </a:spcBef>
              <a:spcAft>
                <a:spcPts val="0"/>
              </a:spcAft>
              <a:buNone/>
            </a:pPr>
            <a:r>
              <a:rPr lang="en" sz="2600" dirty="0">
                <a:solidFill>
                  <a:srgbClr val="FF0000"/>
                </a:solidFill>
                <a:latin typeface="Trebuchet MS"/>
                <a:ea typeface="Trebuchet MS"/>
                <a:cs typeface="Trebuchet MS"/>
                <a:sym typeface="Trebuchet MS"/>
              </a:rPr>
              <a:t>K.V.S.N SAI TEJA 	19481A05A6</a:t>
            </a:r>
            <a:endParaRPr sz="2600" dirty="0">
              <a:solidFill>
                <a:srgbClr val="FF0000"/>
              </a:solidFill>
              <a:latin typeface="Trebuchet MS"/>
              <a:ea typeface="Trebuchet MS"/>
              <a:cs typeface="Trebuchet MS"/>
              <a:sym typeface="Trebuchet MS"/>
            </a:endParaRPr>
          </a:p>
          <a:p>
            <a:pPr marL="0" lvl="0" indent="0" algn="l" rtl="0">
              <a:spcBef>
                <a:spcPts val="0"/>
              </a:spcBef>
              <a:spcAft>
                <a:spcPts val="0"/>
              </a:spcAft>
              <a:buNone/>
            </a:pPr>
            <a:r>
              <a:rPr lang="en" sz="2600" dirty="0">
                <a:solidFill>
                  <a:srgbClr val="FF0000"/>
                </a:solidFill>
                <a:latin typeface="Trebuchet MS"/>
                <a:ea typeface="Trebuchet MS"/>
                <a:cs typeface="Trebuchet MS"/>
                <a:sym typeface="Trebuchet MS"/>
              </a:rPr>
              <a:t>K.ESWAR DATTA 	19481A05C0</a:t>
            </a:r>
            <a:endParaRPr sz="2600" dirty="0">
              <a:solidFill>
                <a:srgbClr val="FF0000"/>
              </a:solidFill>
              <a:latin typeface="Trebuchet MS"/>
              <a:ea typeface="Trebuchet MS"/>
              <a:cs typeface="Trebuchet MS"/>
              <a:sym typeface="Trebuchet MS"/>
            </a:endParaRPr>
          </a:p>
          <a:p>
            <a:pPr marL="0" lvl="0" indent="0" algn="l" rtl="0">
              <a:spcBef>
                <a:spcPts val="0"/>
              </a:spcBef>
              <a:spcAft>
                <a:spcPts val="0"/>
              </a:spcAft>
              <a:buNone/>
            </a:pPr>
            <a:r>
              <a:rPr lang="en" sz="2600" dirty="0">
                <a:solidFill>
                  <a:srgbClr val="FF0000"/>
                </a:solidFill>
                <a:latin typeface="Trebuchet MS"/>
                <a:ea typeface="Trebuchet MS"/>
                <a:cs typeface="Trebuchet MS"/>
                <a:sym typeface="Trebuchet MS"/>
              </a:rPr>
              <a:t>K.VENKAIAH 		19481A05B1</a:t>
            </a:r>
            <a:endParaRPr sz="2600" dirty="0">
              <a:solidFill>
                <a:srgbClr val="FF0000"/>
              </a:solidFill>
              <a:latin typeface="Trebuchet MS"/>
              <a:ea typeface="Trebuchet MS"/>
              <a:cs typeface="Trebuchet MS"/>
              <a:sym typeface="Trebuchet MS"/>
            </a:endParaRPr>
          </a:p>
          <a:p>
            <a:pPr marL="0" lvl="0" indent="0" algn="l" rtl="0">
              <a:spcBef>
                <a:spcPts val="0"/>
              </a:spcBef>
              <a:spcAft>
                <a:spcPts val="0"/>
              </a:spcAft>
              <a:buNone/>
            </a:pPr>
            <a:r>
              <a:rPr lang="en" sz="2600" dirty="0">
                <a:solidFill>
                  <a:srgbClr val="FF0000"/>
                </a:solidFill>
                <a:latin typeface="Trebuchet MS"/>
                <a:ea typeface="Trebuchet MS"/>
                <a:cs typeface="Trebuchet MS"/>
                <a:sym typeface="Trebuchet MS"/>
              </a:rPr>
              <a:t>K.RAHUL 		19481A0597</a:t>
            </a:r>
            <a:endParaRPr sz="2600" dirty="0">
              <a:solidFill>
                <a:srgbClr val="FF0000"/>
              </a:solidFill>
              <a:latin typeface="Trebuchet MS"/>
              <a:ea typeface="Trebuchet MS"/>
              <a:cs typeface="Trebuchet MS"/>
              <a:sym typeface="Trebuchet MS"/>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3" name="TextBox 2"/>
          <p:cNvSpPr txBox="1"/>
          <p:nvPr/>
        </p:nvSpPr>
        <p:spPr>
          <a:xfrm>
            <a:off x="378136" y="467513"/>
            <a:ext cx="7789587" cy="4216539"/>
          </a:xfrm>
          <a:prstGeom prst="rect">
            <a:avLst/>
          </a:prstGeom>
          <a:noFill/>
        </p:spPr>
        <p:txBody>
          <a:bodyPr wrap="square" rtlCol="0">
            <a:spAutoFit/>
          </a:bodyPr>
          <a:lstStyle/>
          <a:p>
            <a:r>
              <a:rPr lang="en-IN" sz="4000" u="sng" dirty="0" smtClean="0">
                <a:solidFill>
                  <a:schemeClr val="tx1"/>
                </a:solidFill>
              </a:rPr>
              <a:t>TABLE CONTENTS</a:t>
            </a:r>
            <a:r>
              <a:rPr lang="en-US" sz="4000" dirty="0" smtClean="0"/>
              <a:t>:</a:t>
            </a:r>
          </a:p>
          <a:p>
            <a:endParaRPr lang="en-IN" sz="3200" dirty="0" smtClean="0"/>
          </a:p>
          <a:p>
            <a:r>
              <a:rPr lang="en-IN" sz="2400" dirty="0" smtClean="0"/>
              <a:t>1. Introduction.</a:t>
            </a:r>
          </a:p>
          <a:p>
            <a:r>
              <a:rPr lang="en-IN" sz="2400" dirty="0" smtClean="0"/>
              <a:t>2. Abstract.</a:t>
            </a:r>
          </a:p>
          <a:p>
            <a:r>
              <a:rPr lang="en-IN" sz="2400" dirty="0" smtClean="0"/>
              <a:t>3.Problem Statement.</a:t>
            </a:r>
          </a:p>
          <a:p>
            <a:r>
              <a:rPr lang="en-IN" sz="2400" dirty="0" smtClean="0"/>
              <a:t>4. Proposed System.</a:t>
            </a:r>
          </a:p>
          <a:p>
            <a:r>
              <a:rPr lang="en-IN" sz="2400" dirty="0" smtClean="0"/>
              <a:t>5</a:t>
            </a:r>
            <a:r>
              <a:rPr lang="en-IN" sz="2800" dirty="0" smtClean="0"/>
              <a:t>. </a:t>
            </a:r>
            <a:r>
              <a:rPr lang="en-IN" sz="2400" dirty="0" smtClean="0"/>
              <a:t>Software Requirements &amp; Languages used.</a:t>
            </a:r>
          </a:p>
          <a:p>
            <a:r>
              <a:rPr lang="en-IN" sz="2400" dirty="0" smtClean="0"/>
              <a:t>6. Methodology.</a:t>
            </a:r>
          </a:p>
          <a:p>
            <a:r>
              <a:rPr lang="en-IN" sz="2400" dirty="0" smtClean="0"/>
              <a:t>7. Implementation.</a:t>
            </a:r>
          </a:p>
          <a:p>
            <a:r>
              <a:rPr lang="en-IN" sz="2400" dirty="0" smtClean="0"/>
              <a:t>8. Conclusion.</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u="sng" dirty="0" smtClean="0"/>
              <a:t>INTRODUCTION	</a:t>
            </a:r>
            <a:endParaRPr lang="en-US" u="sng" dirty="0"/>
          </a:p>
        </p:txBody>
      </p:sp>
      <p:sp>
        <p:nvSpPr>
          <p:cNvPr id="3" name="Text Placeholder 2"/>
          <p:cNvSpPr>
            <a:spLocks noGrp="1"/>
          </p:cNvSpPr>
          <p:nvPr>
            <p:ph type="body" idx="1"/>
          </p:nvPr>
        </p:nvSpPr>
        <p:spPr/>
        <p:txBody>
          <a:bodyPr>
            <a:normAutofit fontScale="92500" lnSpcReduction="10000"/>
          </a:bodyPr>
          <a:lstStyle/>
          <a:p>
            <a:r>
              <a:rPr lang="en-IN" b="1" u="sng" dirty="0" smtClean="0">
                <a:solidFill>
                  <a:schemeClr val="tx1"/>
                </a:solidFill>
              </a:rPr>
              <a:t>WHAT ARE MOBILE HEALTH CARE APPS?</a:t>
            </a:r>
          </a:p>
          <a:p>
            <a:pPr>
              <a:buNone/>
            </a:pPr>
            <a:endParaRPr lang="en-IN" dirty="0" smtClean="0"/>
          </a:p>
          <a:p>
            <a:pPr>
              <a:buNone/>
            </a:pPr>
            <a:r>
              <a:rPr lang="en-IN" dirty="0" smtClean="0"/>
              <a:t>	Generally, Mobile Healthcare apps made ease of traditional health care services where they are made to maintain ease access of health records and  health services.</a:t>
            </a:r>
          </a:p>
          <a:p>
            <a:pPr>
              <a:buNone/>
            </a:pPr>
            <a:endParaRPr lang="en-IN" dirty="0" smtClean="0"/>
          </a:p>
          <a:p>
            <a:r>
              <a:rPr lang="en-IN" b="1" dirty="0" smtClean="0">
                <a:solidFill>
                  <a:schemeClr val="tx1"/>
                </a:solidFill>
              </a:rPr>
              <a:t> </a:t>
            </a:r>
            <a:r>
              <a:rPr lang="en-IN" b="1" u="sng" dirty="0" smtClean="0">
                <a:solidFill>
                  <a:schemeClr val="tx1"/>
                </a:solidFill>
              </a:rPr>
              <a:t>WHY ARE THEY DESIGNED?</a:t>
            </a:r>
          </a:p>
          <a:p>
            <a:pPr>
              <a:buNone/>
            </a:pPr>
            <a:endParaRPr lang="en-IN" b="1" u="sng" dirty="0" smtClean="0">
              <a:solidFill>
                <a:schemeClr val="tx1"/>
              </a:solidFill>
            </a:endParaRPr>
          </a:p>
          <a:p>
            <a:pPr>
              <a:lnSpc>
                <a:spcPct val="120000"/>
              </a:lnSpc>
              <a:buNone/>
            </a:pPr>
            <a:r>
              <a:rPr lang="en-IN" dirty="0" smtClean="0">
                <a:solidFill>
                  <a:schemeClr val="tx1"/>
                </a:solidFill>
              </a:rPr>
              <a:t>	</a:t>
            </a:r>
            <a:r>
              <a:rPr lang="en-IN" dirty="0" smtClean="0">
                <a:solidFill>
                  <a:schemeClr val="bg2"/>
                </a:solidFill>
              </a:rPr>
              <a:t>Designed for giving services to patients on remote, saving costs such as Time to travel to hospital, wait for consultation, manual appointment ,issues of saving health records,  as many....</a:t>
            </a:r>
          </a:p>
          <a:p>
            <a:pPr>
              <a:buNone/>
            </a:pPr>
            <a:endParaRPr lang="en-IN"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ctrTitle"/>
          </p:nvPr>
        </p:nvSpPr>
        <p:spPr>
          <a:xfrm>
            <a:off x="326940" y="129135"/>
            <a:ext cx="8520600" cy="627300"/>
          </a:xfrm>
          <a:prstGeom prst="rect">
            <a:avLst/>
          </a:prstGeom>
        </p:spPr>
        <p:txBody>
          <a:bodyPr spcFirstLastPara="1" wrap="square" lIns="91425" tIns="91425" rIns="91425" bIns="91425" anchor="b" anchorCtr="0">
            <a:noAutofit/>
          </a:bodyPr>
          <a:lstStyle/>
          <a:p>
            <a:pPr marL="88900" marR="88900" lvl="0" indent="0" rtl="0">
              <a:lnSpc>
                <a:spcPct val="115000"/>
              </a:lnSpc>
              <a:spcBef>
                <a:spcPts val="0"/>
              </a:spcBef>
              <a:spcAft>
                <a:spcPts val="0"/>
              </a:spcAft>
              <a:buClr>
                <a:schemeClr val="dk1"/>
              </a:buClr>
              <a:buSzPts val="1100"/>
              <a:buFont typeface="Arial"/>
              <a:buNone/>
            </a:pPr>
            <a:r>
              <a:rPr lang="en" sz="2800" u="sng" dirty="0">
                <a:highlight>
                  <a:srgbClr val="FFFFFF"/>
                </a:highlight>
              </a:rPr>
              <a:t>ABSTRACT</a:t>
            </a:r>
            <a:r>
              <a:rPr lang="en" sz="3100" b="1" u="sng" dirty="0">
                <a:highlight>
                  <a:srgbClr val="FFFFFF"/>
                </a:highlight>
              </a:rPr>
              <a:t> </a:t>
            </a:r>
            <a:endParaRPr sz="6900" u="sng"/>
          </a:p>
        </p:txBody>
      </p:sp>
      <p:sp>
        <p:nvSpPr>
          <p:cNvPr id="75" name="Google Shape;75;p16"/>
          <p:cNvSpPr txBox="1">
            <a:spLocks noGrp="1"/>
          </p:cNvSpPr>
          <p:nvPr>
            <p:ph type="subTitle" idx="1"/>
          </p:nvPr>
        </p:nvSpPr>
        <p:spPr>
          <a:xfrm>
            <a:off x="206254" y="495013"/>
            <a:ext cx="8564168" cy="4339178"/>
          </a:xfrm>
          <a:prstGeom prst="rect">
            <a:avLst/>
          </a:prstGeom>
        </p:spPr>
        <p:txBody>
          <a:bodyPr spcFirstLastPara="1" wrap="square" lIns="91425" tIns="91425" rIns="91425" bIns="91425" anchor="t" anchorCtr="0">
            <a:noAutofit/>
          </a:bodyPr>
          <a:lstStyle/>
          <a:p>
            <a:pPr marL="0" lvl="0" indent="0" algn="just" rtl="0">
              <a:lnSpc>
                <a:spcPct val="160000"/>
              </a:lnSpc>
              <a:spcBef>
                <a:spcPts val="0"/>
              </a:spcBef>
              <a:spcAft>
                <a:spcPts val="0"/>
              </a:spcAft>
              <a:buClr>
                <a:schemeClr val="dk1"/>
              </a:buClr>
              <a:buSzPct val="78571"/>
              <a:buFont typeface="Arial"/>
              <a:buNone/>
            </a:pPr>
            <a:r>
              <a:rPr lang="en-US" sz="1600" dirty="0" smtClean="0">
                <a:solidFill>
                  <a:schemeClr val="tx1"/>
                </a:solidFill>
                <a:latin typeface="Times New Roman" pitchFamily="18" charset="0"/>
                <a:cs typeface="Times New Roman" pitchFamily="18" charset="0"/>
              </a:rPr>
              <a:t>	</a:t>
            </a:r>
            <a:r>
              <a:rPr lang="en-US" sz="1600" dirty="0" smtClean="0">
                <a:solidFill>
                  <a:schemeClr val="tx1"/>
                </a:solidFill>
                <a:latin typeface="+mj-lt"/>
                <a:cs typeface="Times New Roman" pitchFamily="18" charset="0"/>
              </a:rPr>
              <a:t>Mobile Healthcare apps are built to make easy of medical services like TELE-MEDICINE , EASY APPOINTMENT, ONLINE CONSULTATION,</a:t>
            </a:r>
          </a:p>
          <a:p>
            <a:pPr algn="just"/>
            <a:r>
              <a:rPr lang="en-US" sz="1600" dirty="0" smtClean="0">
                <a:solidFill>
                  <a:schemeClr val="tx1"/>
                </a:solidFill>
                <a:latin typeface="+mj-lt"/>
                <a:cs typeface="Times New Roman" pitchFamily="18" charset="0"/>
              </a:rPr>
              <a:t>HEALTH GUIDELINES , STORING MEDICAL RECORDS etc...</a:t>
            </a:r>
          </a:p>
          <a:p>
            <a:pPr algn="just"/>
            <a:r>
              <a:rPr lang="en-US" sz="1600" dirty="0" smtClean="0">
                <a:solidFill>
                  <a:schemeClr val="tx1"/>
                </a:solidFill>
                <a:latin typeface="+mj-lt"/>
                <a:cs typeface="Times New Roman" pitchFamily="18" charset="0"/>
              </a:rPr>
              <a:t> </a:t>
            </a:r>
          </a:p>
          <a:p>
            <a:pPr algn="just"/>
            <a:r>
              <a:rPr lang="en-US" sz="1600" dirty="0" smtClean="0">
                <a:solidFill>
                  <a:schemeClr val="tx1"/>
                </a:solidFill>
                <a:latin typeface="+mj-lt"/>
                <a:cs typeface="Times New Roman" pitchFamily="18" charset="0"/>
              </a:rPr>
              <a:t>		The goal of this project is to design a light weight application on </a:t>
            </a:r>
            <a:r>
              <a:rPr lang="en-US" sz="1600" dirty="0" err="1" smtClean="0">
                <a:solidFill>
                  <a:schemeClr val="tx1"/>
                </a:solidFill>
                <a:latin typeface="+mj-lt"/>
                <a:cs typeface="Times New Roman" pitchFamily="18" charset="0"/>
              </a:rPr>
              <a:t>smartphone</a:t>
            </a:r>
            <a:r>
              <a:rPr lang="en-US" sz="1600" dirty="0" smtClean="0">
                <a:solidFill>
                  <a:schemeClr val="tx1"/>
                </a:solidFill>
                <a:latin typeface="+mj-lt"/>
                <a:cs typeface="Times New Roman" pitchFamily="18" charset="0"/>
              </a:rPr>
              <a:t> that helps people suffering with diseases or short risks by displaying immediate one or more solutions and common medications with intake quantity based on some considerations like age level.</a:t>
            </a:r>
          </a:p>
          <a:p>
            <a:pPr algn="just"/>
            <a:r>
              <a:rPr lang="en-US" sz="1600" dirty="0" smtClean="0">
                <a:solidFill>
                  <a:schemeClr val="tx1"/>
                </a:solidFill>
                <a:latin typeface="+mj-lt"/>
                <a:cs typeface="Times New Roman" pitchFamily="18" charset="0"/>
              </a:rPr>
              <a:t>  </a:t>
            </a:r>
          </a:p>
          <a:p>
            <a:pPr algn="just"/>
            <a:r>
              <a:rPr lang="en-US" sz="1600" dirty="0" smtClean="0">
                <a:solidFill>
                  <a:schemeClr val="tx1"/>
                </a:solidFill>
                <a:latin typeface="+mj-lt"/>
                <a:cs typeface="Times New Roman" pitchFamily="18" charset="0"/>
              </a:rPr>
              <a:t>		On building this Application ,User can store medical files of type images in their cloud storage and know in-detail of diseases such as ,CAUSE OF DISEASE , PREVENTION, MEDICINES, IN WHICH STAGE OF RISK THEY ARE? and can  some more health guide lines which gives as preliminary support  for users and can take care of paper health records such as doctors prescription, report and medical papers which are tough to maintain parallel to time so our app will maintain all the documents in cloud storage and makes ease of retrieval when needed.</a:t>
            </a:r>
          </a:p>
          <a:p>
            <a:pPr marL="0" lvl="0" indent="0" algn="l" rtl="0">
              <a:lnSpc>
                <a:spcPct val="170000"/>
              </a:lnSpc>
              <a:spcBef>
                <a:spcPts val="0"/>
              </a:spcBef>
              <a:spcAft>
                <a:spcPts val="0"/>
              </a:spcAft>
              <a:buNone/>
            </a:pPr>
            <a:endParaRPr sz="1600">
              <a:solidFill>
                <a:schemeClr val="tx1"/>
              </a:solidFill>
              <a:latin typeface="+mj-lt"/>
              <a:cs typeface="Times New Roman"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u="sng" dirty="0" smtClean="0"/>
              <a:t>PROBLEM STATEMENT</a:t>
            </a:r>
            <a:endParaRPr lang="en-US" u="sng" dirty="0"/>
          </a:p>
        </p:txBody>
      </p:sp>
      <p:sp>
        <p:nvSpPr>
          <p:cNvPr id="3" name="Text Placeholder 2"/>
          <p:cNvSpPr>
            <a:spLocks noGrp="1"/>
          </p:cNvSpPr>
          <p:nvPr>
            <p:ph type="body" idx="1"/>
          </p:nvPr>
        </p:nvSpPr>
        <p:spPr/>
        <p:txBody>
          <a:bodyPr/>
          <a:lstStyle/>
          <a:p>
            <a:pPr lvl="0">
              <a:lnSpc>
                <a:spcPct val="150000"/>
              </a:lnSpc>
            </a:pPr>
            <a:r>
              <a:rPr lang="en-IN" dirty="0" smtClean="0">
                <a:solidFill>
                  <a:schemeClr val="tx1"/>
                </a:solidFill>
              </a:rPr>
              <a:t>Previously short term diseases are treated by visiting  clinics that are time bursting  and by writing common medicines on prescription after consultation.</a:t>
            </a:r>
            <a:endParaRPr lang="en-US" b="1" dirty="0" smtClean="0">
              <a:solidFill>
                <a:schemeClr val="tx1"/>
              </a:solidFill>
            </a:endParaRPr>
          </a:p>
          <a:p>
            <a:pPr lvl="0">
              <a:lnSpc>
                <a:spcPct val="150000"/>
              </a:lnSpc>
            </a:pPr>
            <a:r>
              <a:rPr lang="en-US" dirty="0" smtClean="0">
                <a:solidFill>
                  <a:schemeClr val="tx1"/>
                </a:solidFill>
              </a:rPr>
              <a:t>Although at first,  small reactive medicines are prescribed for observation and asked to consult in next few weeks.</a:t>
            </a:r>
          </a:p>
          <a:p>
            <a:pPr lvl="0">
              <a:lnSpc>
                <a:spcPct val="150000"/>
              </a:lnSpc>
            </a:pPr>
            <a:r>
              <a:rPr lang="en-US" dirty="0" smtClean="0">
                <a:solidFill>
                  <a:schemeClr val="tx1"/>
                </a:solidFill>
              </a:rPr>
              <a:t>Maintaining his/her ’s health records physically with them might be tough to maintain and will have color change over oxidation.</a:t>
            </a:r>
          </a:p>
          <a:p>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smtClean="0"/>
              <a:t>PROPOSED SYSTEM</a:t>
            </a:r>
            <a:endParaRPr lang="en-US" u="sng" dirty="0"/>
          </a:p>
        </p:txBody>
      </p:sp>
      <p:sp>
        <p:nvSpPr>
          <p:cNvPr id="3" name="Text Placeholder 2"/>
          <p:cNvSpPr>
            <a:spLocks noGrp="1"/>
          </p:cNvSpPr>
          <p:nvPr>
            <p:ph type="body" idx="1"/>
          </p:nvPr>
        </p:nvSpPr>
        <p:spPr/>
        <p:txBody>
          <a:bodyPr>
            <a:normAutofit fontScale="92500" lnSpcReduction="20000"/>
          </a:bodyPr>
          <a:lstStyle/>
          <a:p>
            <a:pPr lvl="0">
              <a:lnSpc>
                <a:spcPct val="150000"/>
              </a:lnSpc>
            </a:pPr>
            <a:r>
              <a:rPr lang="en-GB" dirty="0" smtClean="0">
                <a:solidFill>
                  <a:schemeClr val="tx1"/>
                </a:solidFill>
              </a:rPr>
              <a:t>Designing an application will skips the 1</a:t>
            </a:r>
            <a:r>
              <a:rPr lang="en-GB" baseline="30000" dirty="0" smtClean="0">
                <a:solidFill>
                  <a:schemeClr val="tx1"/>
                </a:solidFill>
              </a:rPr>
              <a:t>st</a:t>
            </a:r>
            <a:r>
              <a:rPr lang="en-GB" dirty="0" smtClean="0">
                <a:solidFill>
                  <a:schemeClr val="tx1"/>
                </a:solidFill>
              </a:rPr>
              <a:t> general phase consultation of doctor where general medicines are given and further treated on before observations and may </a:t>
            </a:r>
            <a:r>
              <a:rPr lang="en-GB" dirty="0" err="1" smtClean="0">
                <a:solidFill>
                  <a:schemeClr val="tx1"/>
                </a:solidFill>
              </a:rPr>
              <a:t>cutoff</a:t>
            </a:r>
            <a:r>
              <a:rPr lang="en-GB" dirty="0" smtClean="0">
                <a:solidFill>
                  <a:schemeClr val="tx1"/>
                </a:solidFill>
              </a:rPr>
              <a:t> the growth of disease by following guidelines on first </a:t>
            </a:r>
            <a:r>
              <a:rPr lang="en-GB" dirty="0" err="1" smtClean="0">
                <a:solidFill>
                  <a:schemeClr val="tx1"/>
                </a:solidFill>
              </a:rPr>
              <a:t>symptons</a:t>
            </a:r>
            <a:r>
              <a:rPr lang="en-GB" dirty="0" smtClean="0">
                <a:solidFill>
                  <a:schemeClr val="tx1"/>
                </a:solidFill>
              </a:rPr>
              <a:t> day. </a:t>
            </a:r>
          </a:p>
          <a:p>
            <a:pPr lvl="0">
              <a:lnSpc>
                <a:spcPct val="150000"/>
              </a:lnSpc>
            </a:pPr>
            <a:endParaRPr lang="en-US" dirty="0" smtClean="0">
              <a:solidFill>
                <a:schemeClr val="tx1"/>
              </a:solidFill>
            </a:endParaRPr>
          </a:p>
          <a:p>
            <a:pPr lvl="0">
              <a:lnSpc>
                <a:spcPct val="150000"/>
              </a:lnSpc>
            </a:pPr>
            <a:r>
              <a:rPr lang="en-GB" dirty="0" smtClean="0">
                <a:solidFill>
                  <a:schemeClr val="tx1"/>
                </a:solidFill>
              </a:rPr>
              <a:t>This app take care of first general treatment by showing general prescribed medicines and save costs. Also take care of medical records </a:t>
            </a:r>
            <a:r>
              <a:rPr lang="en-US" dirty="0" smtClean="0">
                <a:solidFill>
                  <a:schemeClr val="tx1"/>
                </a:solidFill>
              </a:rPr>
              <a:t>by  storing in firebase cloud storage and retrieve, delete the file on need from real time database</a:t>
            </a:r>
            <a:r>
              <a:rPr lang="en-GB" dirty="0" smtClean="0">
                <a:solidFill>
                  <a:schemeClr val="tx1"/>
                </a:solidFill>
              </a:rPr>
              <a:t>.</a:t>
            </a:r>
            <a:endParaRPr lang="en-US" dirty="0" smtClean="0">
              <a:solidFill>
                <a:schemeClr val="tx1"/>
              </a:solidFill>
            </a:endParaRPr>
          </a:p>
          <a:p>
            <a:pPr>
              <a:lnSpc>
                <a:spcPct val="150000"/>
              </a:lnSpc>
            </a:pPr>
            <a:endParaRPr lang="en-US" dirty="0">
              <a:solidFill>
                <a:schemeClr val="tx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ctrTitle"/>
          </p:nvPr>
        </p:nvSpPr>
        <p:spPr>
          <a:xfrm>
            <a:off x="165005" y="309383"/>
            <a:ext cx="8687094" cy="710827"/>
          </a:xfrm>
          <a:prstGeom prst="rect">
            <a:avLst/>
          </a:prstGeom>
          <a:ln>
            <a:solidFill>
              <a:schemeClr val="bg1"/>
            </a:solidFill>
          </a:ln>
        </p:spPr>
        <p:style>
          <a:lnRef idx="2">
            <a:schemeClr val="accent3"/>
          </a:lnRef>
          <a:fillRef idx="1001">
            <a:schemeClr val="lt2"/>
          </a:fillRef>
          <a:effectRef idx="0">
            <a:schemeClr val="accent3"/>
          </a:effectRef>
          <a:fontRef idx="minor">
            <a:schemeClr val="dk1"/>
          </a:fontRef>
        </p:style>
        <p:txBody>
          <a:bodyPr spcFirstLastPara="1" wrap="square" lIns="91425" tIns="91425" rIns="91425" bIns="91425" anchor="b" anchorCtr="0">
            <a:normAutofit fontScale="90000"/>
          </a:bodyPr>
          <a:lstStyle/>
          <a:p>
            <a:pPr marL="0" lvl="0" indent="0" algn="l" rtl="0">
              <a:spcBef>
                <a:spcPts val="0"/>
              </a:spcBef>
              <a:spcAft>
                <a:spcPts val="0"/>
              </a:spcAft>
              <a:buNone/>
            </a:pPr>
            <a:r>
              <a:rPr lang="en" sz="3600" u="sng" dirty="0" smtClean="0"/>
              <a:t>SOFTWARE REQUIREMENTS:</a:t>
            </a:r>
            <a:endParaRPr sz="3600" u="sng"/>
          </a:p>
        </p:txBody>
      </p:sp>
      <p:sp>
        <p:nvSpPr>
          <p:cNvPr id="81" name="Google Shape;81;p17"/>
          <p:cNvSpPr txBox="1">
            <a:spLocks noGrp="1"/>
          </p:cNvSpPr>
          <p:nvPr>
            <p:ph type="subTitle" idx="1"/>
          </p:nvPr>
        </p:nvSpPr>
        <p:spPr>
          <a:xfrm>
            <a:off x="612000" y="1271908"/>
            <a:ext cx="8532000" cy="2365065"/>
          </a:xfrm>
          <a:prstGeom prst="rect">
            <a:avLst/>
          </a:prstGeom>
          <a:solidFill>
            <a:schemeClr val="bg1"/>
          </a:solidFill>
          <a:ln>
            <a:solidFill>
              <a:schemeClr val="bg1"/>
            </a:solidFill>
          </a:ln>
        </p:spPr>
        <p:txBody>
          <a:bodyPr spcFirstLastPara="1" wrap="square" lIns="91425" tIns="91425" rIns="91425" bIns="91425" anchor="t" anchorCtr="0">
            <a:normAutofit fontScale="85000" lnSpcReduction="10000"/>
          </a:bodyPr>
          <a:lstStyle/>
          <a:p>
            <a:pPr marL="457200" lvl="0" indent="-406400" algn="l" rtl="0">
              <a:spcBef>
                <a:spcPts val="0"/>
              </a:spcBef>
              <a:spcAft>
                <a:spcPts val="0"/>
              </a:spcAft>
              <a:buSzPts val="2800"/>
            </a:pPr>
            <a:r>
              <a:rPr lang="en" sz="2400" i="1" dirty="0" smtClean="0">
                <a:solidFill>
                  <a:srgbClr val="FF0000"/>
                </a:solidFill>
              </a:rPr>
              <a:t>Android Studio</a:t>
            </a:r>
            <a:r>
              <a:rPr lang="en" sz="2000" dirty="0" smtClean="0">
                <a:solidFill>
                  <a:srgbClr val="FF0000"/>
                </a:solidFill>
              </a:rPr>
              <a:t>:</a:t>
            </a:r>
          </a:p>
          <a:p>
            <a:pPr marL="457200" lvl="0" indent="-406400" algn="l" rtl="0">
              <a:lnSpc>
                <a:spcPct val="150000"/>
              </a:lnSpc>
              <a:spcBef>
                <a:spcPts val="0"/>
              </a:spcBef>
              <a:spcAft>
                <a:spcPts val="0"/>
              </a:spcAft>
              <a:buSzPts val="2800"/>
            </a:pPr>
            <a:r>
              <a:rPr lang="en" sz="1900" dirty="0" smtClean="0">
                <a:solidFill>
                  <a:schemeClr val="tx1"/>
                </a:solidFill>
              </a:rPr>
              <a:t>Reasons:</a:t>
            </a:r>
          </a:p>
          <a:p>
            <a:pPr indent="-406400" algn="l">
              <a:lnSpc>
                <a:spcPct val="150000"/>
              </a:lnSpc>
            </a:pPr>
            <a:r>
              <a:rPr lang="en" sz="1900" dirty="0" smtClean="0">
                <a:solidFill>
                  <a:srgbClr val="FF0000"/>
                </a:solidFill>
              </a:rPr>
              <a:t>	       </a:t>
            </a:r>
            <a:r>
              <a:rPr lang="en" sz="2400" dirty="0" smtClean="0">
                <a:solidFill>
                  <a:schemeClr val="tx1"/>
                </a:solidFill>
              </a:rPr>
              <a:t>*</a:t>
            </a:r>
            <a:r>
              <a:rPr lang="en" sz="1900" dirty="0" smtClean="0">
                <a:solidFill>
                  <a:schemeClr val="tx1"/>
                </a:solidFill>
              </a:rPr>
              <a:t> Among other’s It have more integrations,supporting libraries and pre-Built 		classes like (Appcompactivity),Interfaces allows to override for our purposes. </a:t>
            </a:r>
          </a:p>
          <a:p>
            <a:pPr indent="-406400" algn="l">
              <a:lnSpc>
                <a:spcPct val="150000"/>
              </a:lnSpc>
            </a:pPr>
            <a:r>
              <a:rPr lang="en" sz="1900" dirty="0" smtClean="0">
                <a:solidFill>
                  <a:schemeClr val="tx1"/>
                </a:solidFill>
              </a:rPr>
              <a:t>		</a:t>
            </a:r>
            <a:r>
              <a:rPr lang="en" sz="2400" dirty="0" smtClean="0">
                <a:solidFill>
                  <a:schemeClr val="tx1"/>
                </a:solidFill>
              </a:rPr>
              <a:t>* </a:t>
            </a:r>
            <a:r>
              <a:rPr lang="en" sz="1900" dirty="0" smtClean="0">
                <a:solidFill>
                  <a:schemeClr val="tx1"/>
                </a:solidFill>
              </a:rPr>
              <a:t>Also greatly supports for different testing tools and frameworks along working 		   with google cloud databases(firebases).</a:t>
            </a:r>
          </a:p>
          <a:p>
            <a:pPr indent="-406400" algn="l"/>
            <a:endParaRPr lang="en" dirty="0" smtClean="0">
              <a:solidFill>
                <a:schemeClr val="tx1"/>
              </a:solidFill>
            </a:endParaRPr>
          </a:p>
          <a:p>
            <a:pPr marL="457200" lvl="0" indent="-406400" algn="l" rtl="0">
              <a:spcBef>
                <a:spcPts val="0"/>
              </a:spcBef>
              <a:spcAft>
                <a:spcPts val="0"/>
              </a:spcAft>
              <a:buSzPts val="2800"/>
            </a:pPr>
            <a:endParaRPr lang="en" dirty="0" smtClean="0">
              <a:solidFill>
                <a:srgbClr val="FF0000"/>
              </a:solidFill>
            </a:endParaRPr>
          </a:p>
          <a:p>
            <a:pPr marL="457200" lvl="0" indent="-406400" algn="l" rtl="0">
              <a:spcBef>
                <a:spcPts val="0"/>
              </a:spcBef>
              <a:spcAft>
                <a:spcPts val="0"/>
              </a:spcAft>
              <a:buSzPts val="2800"/>
            </a:pPr>
            <a:endParaRPr lang="en" sz="2500" dirty="0" smtClean="0">
              <a:solidFill>
                <a:schemeClr val="tx1"/>
              </a:solidFill>
            </a:endParaRPr>
          </a:p>
          <a:p>
            <a:pPr marL="508000" lvl="0" indent="-457200" algn="l" rtl="0">
              <a:spcBef>
                <a:spcPts val="0"/>
              </a:spcBef>
              <a:spcAft>
                <a:spcPts val="0"/>
              </a:spcAft>
              <a:buSzPts val="2800"/>
            </a:pPr>
            <a:endParaRPr lang="en" sz="2500" dirty="0" smtClean="0">
              <a:solidFill>
                <a:schemeClr val="tx1"/>
              </a:solidFill>
            </a:endParaRPr>
          </a:p>
        </p:txBody>
      </p:sp>
      <p:sp>
        <p:nvSpPr>
          <p:cNvPr id="82" name="Google Shape;82;p17"/>
          <p:cNvSpPr txBox="1"/>
          <p:nvPr/>
        </p:nvSpPr>
        <p:spPr>
          <a:xfrm>
            <a:off x="174195" y="3969186"/>
            <a:ext cx="7605600" cy="792600"/>
          </a:xfrm>
          <a:prstGeom prst="rect">
            <a:avLst/>
          </a:prstGeom>
          <a:solidFill>
            <a:schemeClr val="bg1"/>
          </a:solidFill>
          <a:ln>
            <a:solidFill>
              <a:schemeClr val="bg1"/>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t" anchorCtr="0">
            <a:noAutofit/>
          </a:bodyPr>
          <a:lstStyle/>
          <a:p>
            <a:pPr marL="0" lvl="0" indent="0" algn="l" rtl="0">
              <a:spcBef>
                <a:spcPts val="0"/>
              </a:spcBef>
              <a:spcAft>
                <a:spcPts val="0"/>
              </a:spcAft>
              <a:buNone/>
            </a:pPr>
            <a:r>
              <a:rPr lang="en" sz="3200" u="sng" dirty="0" smtClean="0"/>
              <a:t>LANGUAGES USED:</a:t>
            </a:r>
            <a:r>
              <a:rPr lang="en" sz="3200" dirty="0" smtClean="0"/>
              <a:t> </a:t>
            </a:r>
            <a:r>
              <a:rPr lang="en" sz="2800" i="1" dirty="0" smtClean="0">
                <a:solidFill>
                  <a:srgbClr val="FF0000"/>
                </a:solidFill>
              </a:rPr>
              <a:t>Java &amp; XML</a:t>
            </a:r>
            <a:endParaRPr lang="en" sz="3200" i="1" dirty="0" smtClean="0">
              <a:solidFill>
                <a:srgbClr val="FF0000"/>
              </a:solidFill>
            </a:endParaRPr>
          </a:p>
          <a:p>
            <a:pPr marL="0" lvl="0" indent="0" algn="l" rtl="0">
              <a:spcBef>
                <a:spcPts val="0"/>
              </a:spcBef>
              <a:spcAft>
                <a:spcPts val="0"/>
              </a:spcAft>
              <a:buNone/>
            </a:pPr>
            <a:r>
              <a:rPr lang="en" sz="3200" dirty="0" smtClean="0"/>
              <a:t>		</a:t>
            </a:r>
            <a:endParaRPr sz="3200"/>
          </a:p>
          <a:p>
            <a:pPr marL="0" lvl="0" indent="0" algn="l" rtl="0">
              <a:lnSpc>
                <a:spcPct val="150000"/>
              </a:lnSpc>
              <a:spcBef>
                <a:spcPts val="0"/>
              </a:spcBef>
              <a:spcAft>
                <a:spcPts val="0"/>
              </a:spcAft>
              <a:buNone/>
            </a:pPr>
            <a:endParaRPr sz="1600">
              <a:solidFill>
                <a:srgbClr val="999999"/>
              </a:solidFill>
            </a:endParaRPr>
          </a:p>
          <a:p>
            <a:pPr marL="0" lvl="0" indent="0" algn="l" rtl="0">
              <a:lnSpc>
                <a:spcPct val="150000"/>
              </a:lnSpc>
              <a:spcBef>
                <a:spcPts val="0"/>
              </a:spcBef>
              <a:spcAft>
                <a:spcPts val="0"/>
              </a:spcAft>
              <a:buClr>
                <a:schemeClr val="dk1"/>
              </a:buClr>
              <a:buSzPts val="1100"/>
              <a:buFont typeface="Arial"/>
              <a:buNone/>
            </a:pPr>
            <a:endParaRPr sz="1600">
              <a:solidFill>
                <a:srgbClr val="999999"/>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ctrTitle"/>
          </p:nvPr>
        </p:nvSpPr>
        <p:spPr>
          <a:xfrm>
            <a:off x="421475" y="126475"/>
            <a:ext cx="8520600" cy="113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980" u="sng" dirty="0"/>
              <a:t>ADVANTAGES </a:t>
            </a:r>
            <a:r>
              <a:rPr lang="en" sz="2980" dirty="0"/>
              <a:t>:</a:t>
            </a:r>
            <a:endParaRPr sz="2980"/>
          </a:p>
        </p:txBody>
      </p:sp>
      <p:sp>
        <p:nvSpPr>
          <p:cNvPr id="104" name="Google Shape;104;p20"/>
          <p:cNvSpPr txBox="1">
            <a:spLocks noGrp="1"/>
          </p:cNvSpPr>
          <p:nvPr>
            <p:ph type="subTitle" idx="1"/>
          </p:nvPr>
        </p:nvSpPr>
        <p:spPr>
          <a:xfrm>
            <a:off x="456079" y="699963"/>
            <a:ext cx="8520600" cy="3727657"/>
          </a:xfrm>
          <a:prstGeom prst="rect">
            <a:avLst/>
          </a:prstGeom>
          <a:ln>
            <a:solidFill>
              <a:schemeClr val="bg1"/>
            </a:solidFill>
            <a:headEnd type="none" w="sm" len="sm"/>
            <a:tailEnd type="none" w="sm" len="s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t" anchorCtr="0">
            <a:noAutofit/>
          </a:bodyPr>
          <a:lstStyle/>
          <a:p>
            <a:pPr marL="457200" lvl="0" indent="-406400" algn="l" rtl="0">
              <a:lnSpc>
                <a:spcPct val="150000"/>
              </a:lnSpc>
              <a:spcBef>
                <a:spcPts val="0"/>
              </a:spcBef>
              <a:spcAft>
                <a:spcPts val="0"/>
              </a:spcAft>
              <a:buSzPts val="2800"/>
              <a:buAutoNum type="arabicPeriod"/>
            </a:pPr>
            <a:endParaRPr lang="en" sz="2000" dirty="0" smtClean="0">
              <a:solidFill>
                <a:schemeClr val="tx1"/>
              </a:solidFill>
            </a:endParaRPr>
          </a:p>
          <a:p>
            <a:pPr marL="457200" lvl="0" indent="-406400" algn="l" rtl="0">
              <a:lnSpc>
                <a:spcPct val="150000"/>
              </a:lnSpc>
              <a:spcBef>
                <a:spcPts val="0"/>
              </a:spcBef>
              <a:spcAft>
                <a:spcPts val="0"/>
              </a:spcAft>
              <a:buSzPts val="2800"/>
              <a:buAutoNum type="arabicPeriod"/>
            </a:pPr>
            <a:r>
              <a:rPr lang="en" sz="2000" dirty="0" smtClean="0">
                <a:solidFill>
                  <a:schemeClr val="tx1"/>
                </a:solidFill>
              </a:rPr>
              <a:t>To make </a:t>
            </a:r>
            <a:r>
              <a:rPr lang="en" sz="2000" dirty="0">
                <a:solidFill>
                  <a:schemeClr val="tx1"/>
                </a:solidFill>
              </a:rPr>
              <a:t>easy of </a:t>
            </a:r>
            <a:r>
              <a:rPr lang="en" sz="2000" dirty="0" smtClean="0">
                <a:solidFill>
                  <a:schemeClr val="tx1"/>
                </a:solidFill>
              </a:rPr>
              <a:t>information a tiny weight application is designed not a website.</a:t>
            </a:r>
          </a:p>
          <a:p>
            <a:pPr marL="457200" lvl="0" indent="-406400" algn="l" rtl="0">
              <a:lnSpc>
                <a:spcPct val="150000"/>
              </a:lnSpc>
              <a:spcBef>
                <a:spcPts val="0"/>
              </a:spcBef>
              <a:spcAft>
                <a:spcPts val="0"/>
              </a:spcAft>
              <a:buSzPts val="2800"/>
              <a:buAutoNum type="arabicPeriod"/>
            </a:pPr>
            <a:r>
              <a:rPr lang="en" sz="2000" dirty="0" smtClean="0">
                <a:solidFill>
                  <a:schemeClr val="tx1"/>
                </a:solidFill>
              </a:rPr>
              <a:t> By making use ,you can avoid Research on some medical queries over the internet.</a:t>
            </a:r>
          </a:p>
          <a:p>
            <a:pPr marL="457200" lvl="0" indent="-406400" algn="l" rtl="0">
              <a:lnSpc>
                <a:spcPct val="150000"/>
              </a:lnSpc>
              <a:spcBef>
                <a:spcPts val="0"/>
              </a:spcBef>
              <a:spcAft>
                <a:spcPts val="0"/>
              </a:spcAft>
              <a:buSzPts val="2800"/>
              <a:buAutoNum type="arabicPeriod"/>
            </a:pPr>
            <a:r>
              <a:rPr lang="en" sz="2000" dirty="0" smtClean="0">
                <a:solidFill>
                  <a:schemeClr val="tx1"/>
                </a:solidFill>
              </a:rPr>
              <a:t> It  blenches the growing phase of disease in persons body by following solutions from 1</a:t>
            </a:r>
            <a:r>
              <a:rPr lang="en" sz="2000" baseline="30000" dirty="0" smtClean="0">
                <a:solidFill>
                  <a:schemeClr val="tx1"/>
                </a:solidFill>
              </a:rPr>
              <a:t>st</a:t>
            </a:r>
            <a:r>
              <a:rPr lang="en" sz="2000" dirty="0" smtClean="0">
                <a:solidFill>
                  <a:schemeClr val="tx1"/>
                </a:solidFill>
              </a:rPr>
              <a:t> day of illness.</a:t>
            </a:r>
            <a:endParaRPr sz="2000">
              <a:solidFill>
                <a:schemeClr val="tx1"/>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FA6FE2-5B84-4B05-930D-94C54AA5A1F4}"/>
              </a:ext>
            </a:extLst>
          </p:cNvPr>
          <p:cNvSpPr>
            <a:spLocks noGrp="1"/>
          </p:cNvSpPr>
          <p:nvPr>
            <p:ph type="title"/>
          </p:nvPr>
        </p:nvSpPr>
        <p:spPr/>
        <p:txBody>
          <a:bodyPr>
            <a:normAutofit fontScale="90000"/>
          </a:bodyPr>
          <a:lstStyle/>
          <a:p>
            <a:pPr algn="ctr"/>
            <a:r>
              <a:rPr lang="en-IN" u="sng" dirty="0" smtClean="0"/>
              <a:t>METHODOLOGY: </a:t>
            </a:r>
            <a:endParaRPr lang="en-IN" u="sng" dirty="0"/>
          </a:p>
        </p:txBody>
      </p:sp>
      <p:sp>
        <p:nvSpPr>
          <p:cNvPr id="3" name="Text Placeholder 2">
            <a:extLst>
              <a:ext uri="{FF2B5EF4-FFF2-40B4-BE49-F238E27FC236}">
                <a16:creationId xmlns="" xmlns:a16="http://schemas.microsoft.com/office/drawing/2014/main" id="{BEA31858-E104-4653-9249-A8EE0BAF2924}"/>
              </a:ext>
            </a:extLst>
          </p:cNvPr>
          <p:cNvSpPr>
            <a:spLocks noGrp="1"/>
          </p:cNvSpPr>
          <p:nvPr>
            <p:ph type="body" idx="1"/>
          </p:nvPr>
        </p:nvSpPr>
        <p:spPr/>
        <p:txBody>
          <a:bodyPr>
            <a:normAutofit/>
          </a:bodyPr>
          <a:lstStyle/>
          <a:p>
            <a:pPr>
              <a:lnSpc>
                <a:spcPct val="200000"/>
              </a:lnSpc>
            </a:pPr>
            <a:r>
              <a:rPr lang="en" sz="1400" dirty="0" smtClean="0">
                <a:solidFill>
                  <a:schemeClr val="dk1"/>
                </a:solidFill>
                <a:highlight>
                  <a:srgbClr val="FFFFFF"/>
                </a:highlight>
              </a:rPr>
              <a:t>Everytime when user generates event a new layout/Activity will be displayed.</a:t>
            </a:r>
          </a:p>
          <a:p>
            <a:pPr>
              <a:lnSpc>
                <a:spcPct val="200000"/>
              </a:lnSpc>
            </a:pPr>
            <a:r>
              <a:rPr lang="en" sz="1400" dirty="0" smtClean="0">
                <a:solidFill>
                  <a:schemeClr val="dk1"/>
                </a:solidFill>
                <a:highlight>
                  <a:srgbClr val="FFFFFF"/>
                </a:highlight>
              </a:rPr>
              <a:t>The Activities work flow will be managed by java classes and libraries which is a backend work responsible for generated events.</a:t>
            </a:r>
          </a:p>
          <a:p>
            <a:pPr>
              <a:lnSpc>
                <a:spcPct val="200000"/>
              </a:lnSpc>
            </a:pPr>
            <a:endParaRPr lang="en" sz="1400" dirty="0" smtClean="0">
              <a:solidFill>
                <a:schemeClr val="dk1"/>
              </a:solidFill>
              <a:highlight>
                <a:srgbClr val="FFFFFF"/>
              </a:highlight>
            </a:endParaRPr>
          </a:p>
          <a:p>
            <a:pPr>
              <a:lnSpc>
                <a:spcPct val="200000"/>
              </a:lnSpc>
            </a:pPr>
            <a:endParaRPr lang="en" dirty="0" smtClean="0">
              <a:solidFill>
                <a:schemeClr val="dk1"/>
              </a:solidFill>
              <a:highlight>
                <a:srgbClr val="FFFFFF"/>
              </a:highlight>
            </a:endParaRPr>
          </a:p>
        </p:txBody>
      </p:sp>
    </p:spTree>
    <p:extLst>
      <p:ext uri="{BB962C8B-B14F-4D97-AF65-F5344CB8AC3E}">
        <p14:creationId xmlns="" xmlns:p14="http://schemas.microsoft.com/office/powerpoint/2010/main" val="2616137071"/>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93F6C3B9BAF5A4A9B38038DA7D124AD" ma:contentTypeVersion="11" ma:contentTypeDescription="Create a new document." ma:contentTypeScope="" ma:versionID="bd0a515e241e51e5d2fd628d15c8b048">
  <xsd:schema xmlns:xsd="http://www.w3.org/2001/XMLSchema" xmlns:xs="http://www.w3.org/2001/XMLSchema" xmlns:p="http://schemas.microsoft.com/office/2006/metadata/properties" xmlns:ns3="f7a0e376-afd1-4437-b040-2ce9f6a485b7" xmlns:ns4="636d5811-bf92-4d6a-bdec-17f3f9558605" targetNamespace="http://schemas.microsoft.com/office/2006/metadata/properties" ma:root="true" ma:fieldsID="550eb5b3d62480bb234c43ff87b7a8d5" ns3:_="" ns4:_="">
    <xsd:import namespace="f7a0e376-afd1-4437-b040-2ce9f6a485b7"/>
    <xsd:import namespace="636d5811-bf92-4d6a-bdec-17f3f9558605"/>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7a0e376-afd1-4437-b040-2ce9f6a485b7"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36d5811-bf92-4d6a-bdec-17f3f9558605"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0C7AA00-4767-444B-8A3F-F0F06BE8B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7a0e376-afd1-4437-b040-2ce9f6a485b7"/>
    <ds:schemaRef ds:uri="636d5811-bf92-4d6a-bdec-17f3f955860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AA6528D-0792-426F-88B6-A4EBF07E8932}">
  <ds:schemaRefs>
    <ds:schemaRef ds:uri="http://schemas.microsoft.com/sharepoint/v3/contenttype/forms"/>
  </ds:schemaRefs>
</ds:datastoreItem>
</file>

<file path=customXml/itemProps3.xml><?xml version="1.0" encoding="utf-8"?>
<ds:datastoreItem xmlns:ds="http://schemas.openxmlformats.org/officeDocument/2006/customXml" ds:itemID="{DC522AE0-9C9E-4D5F-AD02-B226B6E601DA}">
  <ds:schemaRefs>
    <ds:schemaRef ds:uri="636d5811-bf92-4d6a-bdec-17f3f9558605"/>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f7a0e376-afd1-4437-b040-2ce9f6a485b7"/>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4961</TotalTime>
  <Words>726</Words>
  <Application>Microsoft Office PowerPoint</Application>
  <PresentationFormat>On-screen Show (16:9)</PresentationFormat>
  <Paragraphs>112</Paragraphs>
  <Slides>19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Trebuchet MS</vt:lpstr>
      <vt:lpstr>Times New Roman</vt:lpstr>
      <vt:lpstr>Wingdings</vt:lpstr>
      <vt:lpstr>Caveat</vt:lpstr>
      <vt:lpstr>Simple Light</vt:lpstr>
      <vt:lpstr> Mobile Healthcare</vt:lpstr>
      <vt:lpstr>Slide 2</vt:lpstr>
      <vt:lpstr>INTRODUCTION </vt:lpstr>
      <vt:lpstr>ABSTRACT </vt:lpstr>
      <vt:lpstr>PROBLEM STATEMENT</vt:lpstr>
      <vt:lpstr>PROPOSED SYSTEM</vt:lpstr>
      <vt:lpstr>SOFTWARE REQUIREMENTS:</vt:lpstr>
      <vt:lpstr>ADVANTAGES :</vt:lpstr>
      <vt:lpstr>METHODOLOGY: </vt:lpstr>
      <vt:lpstr>Slide 10</vt:lpstr>
      <vt:lpstr>Use case diagram</vt:lpstr>
      <vt:lpstr>Slide 12</vt:lpstr>
      <vt:lpstr>Slide 13</vt:lpstr>
      <vt:lpstr>Slide 14</vt:lpstr>
      <vt:lpstr>Slide 15</vt:lpstr>
      <vt:lpstr>Slide 16</vt:lpstr>
      <vt:lpstr>Slide 17</vt:lpstr>
      <vt:lpstr>CONCLUSION</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Mobile Healthcare</dc:title>
  <dc:creator>saiteja kanumuri</dc:creator>
  <cp:lastModifiedBy>new</cp:lastModifiedBy>
  <cp:revision>232</cp:revision>
  <dcterms:modified xsi:type="dcterms:W3CDTF">2022-05-18T06:52:04Z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0x010100D93F6C3B9BAF5A4A9B38038DA7D124AD</vt:lpwstr>
  </property>
</Properties>
</file>